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8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8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9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0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18" r:id="rId1"/>
    <p:sldMasterId id="2147483816" r:id="rId2"/>
    <p:sldMasterId id="2147483683" r:id="rId3"/>
    <p:sldMasterId id="2147483933" r:id="rId4"/>
    <p:sldMasterId id="2147484055" r:id="rId5"/>
    <p:sldMasterId id="2147484127" r:id="rId6"/>
    <p:sldMasterId id="2147484138" r:id="rId7"/>
    <p:sldMasterId id="2147484171" r:id="rId8"/>
    <p:sldMasterId id="2147484192" r:id="rId9"/>
    <p:sldMasterId id="2147484206" r:id="rId10"/>
    <p:sldMasterId id="2147484208" r:id="rId11"/>
    <p:sldMasterId id="2147484226" r:id="rId12"/>
    <p:sldMasterId id="2147484238" r:id="rId13"/>
    <p:sldMasterId id="2147484244" r:id="rId14"/>
    <p:sldMasterId id="2147484251" r:id="rId15"/>
    <p:sldMasterId id="2147484259" r:id="rId16"/>
    <p:sldMasterId id="2147484263" r:id="rId17"/>
    <p:sldMasterId id="2147484267" r:id="rId18"/>
    <p:sldMasterId id="2147484275" r:id="rId19"/>
    <p:sldMasterId id="2147484280" r:id="rId20"/>
    <p:sldMasterId id="2147484291" r:id="rId21"/>
  </p:sldMasterIdLst>
  <p:notesMasterIdLst>
    <p:notesMasterId r:id="rId146"/>
  </p:notesMasterIdLst>
  <p:handoutMasterIdLst>
    <p:handoutMasterId r:id="rId147"/>
  </p:handoutMasterIdLst>
  <p:sldIdLst>
    <p:sldId id="300" r:id="rId22"/>
    <p:sldId id="299" r:id="rId23"/>
    <p:sldId id="302" r:id="rId24"/>
    <p:sldId id="301" r:id="rId25"/>
    <p:sldId id="320" r:id="rId26"/>
    <p:sldId id="304" r:id="rId27"/>
    <p:sldId id="305" r:id="rId28"/>
    <p:sldId id="306" r:id="rId29"/>
    <p:sldId id="310" r:id="rId30"/>
    <p:sldId id="311" r:id="rId31"/>
    <p:sldId id="313" r:id="rId32"/>
    <p:sldId id="314" r:id="rId33"/>
    <p:sldId id="315" r:id="rId34"/>
    <p:sldId id="316" r:id="rId35"/>
    <p:sldId id="317" r:id="rId36"/>
    <p:sldId id="321" r:id="rId37"/>
    <p:sldId id="318" r:id="rId38"/>
    <p:sldId id="322" r:id="rId39"/>
    <p:sldId id="333" r:id="rId40"/>
    <p:sldId id="319" r:id="rId41"/>
    <p:sldId id="312" r:id="rId42"/>
    <p:sldId id="323" r:id="rId43"/>
    <p:sldId id="324" r:id="rId44"/>
    <p:sldId id="325" r:id="rId45"/>
    <p:sldId id="334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07" r:id="rId54"/>
    <p:sldId id="339" r:id="rId55"/>
    <p:sldId id="340" r:id="rId56"/>
    <p:sldId id="341" r:id="rId57"/>
    <p:sldId id="342" r:id="rId58"/>
    <p:sldId id="343" r:id="rId59"/>
    <p:sldId id="372" r:id="rId60"/>
    <p:sldId id="344" r:id="rId61"/>
    <p:sldId id="373" r:id="rId62"/>
    <p:sldId id="371" r:id="rId63"/>
    <p:sldId id="353" r:id="rId64"/>
    <p:sldId id="345" r:id="rId65"/>
    <p:sldId id="351" r:id="rId66"/>
    <p:sldId id="347" r:id="rId67"/>
    <p:sldId id="352" r:id="rId68"/>
    <p:sldId id="336" r:id="rId69"/>
    <p:sldId id="348" r:id="rId70"/>
    <p:sldId id="355" r:id="rId71"/>
    <p:sldId id="377" r:id="rId72"/>
    <p:sldId id="350" r:id="rId73"/>
    <p:sldId id="356" r:id="rId74"/>
    <p:sldId id="358" r:id="rId75"/>
    <p:sldId id="354" r:id="rId76"/>
    <p:sldId id="374" r:id="rId77"/>
    <p:sldId id="378" r:id="rId78"/>
    <p:sldId id="370" r:id="rId79"/>
    <p:sldId id="338" r:id="rId80"/>
    <p:sldId id="359" r:id="rId81"/>
    <p:sldId id="360" r:id="rId82"/>
    <p:sldId id="361" r:id="rId83"/>
    <p:sldId id="363" r:id="rId84"/>
    <p:sldId id="364" r:id="rId85"/>
    <p:sldId id="365" r:id="rId86"/>
    <p:sldId id="368" r:id="rId87"/>
    <p:sldId id="369" r:id="rId88"/>
    <p:sldId id="366" r:id="rId89"/>
    <p:sldId id="337" r:id="rId90"/>
    <p:sldId id="387" r:id="rId91"/>
    <p:sldId id="379" r:id="rId92"/>
    <p:sldId id="382" r:id="rId93"/>
    <p:sldId id="381" r:id="rId94"/>
    <p:sldId id="383" r:id="rId95"/>
    <p:sldId id="384" r:id="rId96"/>
    <p:sldId id="386" r:id="rId97"/>
    <p:sldId id="385" r:id="rId98"/>
    <p:sldId id="375" r:id="rId99"/>
    <p:sldId id="376" r:id="rId100"/>
    <p:sldId id="308" r:id="rId101"/>
    <p:sldId id="388" r:id="rId102"/>
    <p:sldId id="389" r:id="rId103"/>
    <p:sldId id="390" r:id="rId104"/>
    <p:sldId id="391" r:id="rId105"/>
    <p:sldId id="393" r:id="rId106"/>
    <p:sldId id="392" r:id="rId107"/>
    <p:sldId id="394" r:id="rId108"/>
    <p:sldId id="395" r:id="rId109"/>
    <p:sldId id="396" r:id="rId110"/>
    <p:sldId id="397" r:id="rId111"/>
    <p:sldId id="398" r:id="rId112"/>
    <p:sldId id="399" r:id="rId113"/>
    <p:sldId id="400" r:id="rId114"/>
    <p:sldId id="401" r:id="rId115"/>
    <p:sldId id="402" r:id="rId116"/>
    <p:sldId id="403" r:id="rId117"/>
    <p:sldId id="404" r:id="rId118"/>
    <p:sldId id="405" r:id="rId119"/>
    <p:sldId id="309" r:id="rId120"/>
    <p:sldId id="406" r:id="rId121"/>
    <p:sldId id="407" r:id="rId122"/>
    <p:sldId id="408" r:id="rId123"/>
    <p:sldId id="409" r:id="rId124"/>
    <p:sldId id="410" r:id="rId125"/>
    <p:sldId id="411" r:id="rId126"/>
    <p:sldId id="412" r:id="rId127"/>
    <p:sldId id="413" r:id="rId128"/>
    <p:sldId id="414" r:id="rId129"/>
    <p:sldId id="415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26" r:id="rId141"/>
    <p:sldId id="428" r:id="rId142"/>
    <p:sldId id="427" r:id="rId143"/>
    <p:sldId id="429" r:id="rId144"/>
    <p:sldId id="430" r:id="rId1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chnical Details" id="{884144DD-01A5-46BD-92FA-07F3A74D7D8F}">
          <p14:sldIdLst>
            <p14:sldId id="300"/>
            <p14:sldId id="299"/>
            <p14:sldId id="302"/>
            <p14:sldId id="301"/>
            <p14:sldId id="320"/>
            <p14:sldId id="304"/>
            <p14:sldId id="305"/>
            <p14:sldId id="306"/>
            <p14:sldId id="310"/>
            <p14:sldId id="311"/>
            <p14:sldId id="313"/>
            <p14:sldId id="314"/>
            <p14:sldId id="315"/>
            <p14:sldId id="316"/>
            <p14:sldId id="317"/>
            <p14:sldId id="321"/>
            <p14:sldId id="318"/>
            <p14:sldId id="322"/>
            <p14:sldId id="333"/>
            <p14:sldId id="319"/>
            <p14:sldId id="312"/>
            <p14:sldId id="323"/>
            <p14:sldId id="324"/>
            <p14:sldId id="325"/>
            <p14:sldId id="334"/>
            <p14:sldId id="326"/>
            <p14:sldId id="327"/>
            <p14:sldId id="328"/>
            <p14:sldId id="329"/>
            <p14:sldId id="330"/>
            <p14:sldId id="331"/>
            <p14:sldId id="332"/>
            <p14:sldId id="307"/>
            <p14:sldId id="339"/>
            <p14:sldId id="340"/>
            <p14:sldId id="341"/>
            <p14:sldId id="342"/>
            <p14:sldId id="343"/>
            <p14:sldId id="372"/>
            <p14:sldId id="344"/>
            <p14:sldId id="373"/>
            <p14:sldId id="371"/>
            <p14:sldId id="353"/>
            <p14:sldId id="345"/>
            <p14:sldId id="351"/>
            <p14:sldId id="347"/>
            <p14:sldId id="352"/>
            <p14:sldId id="336"/>
            <p14:sldId id="348"/>
            <p14:sldId id="355"/>
            <p14:sldId id="377"/>
            <p14:sldId id="350"/>
            <p14:sldId id="356"/>
            <p14:sldId id="358"/>
            <p14:sldId id="354"/>
            <p14:sldId id="374"/>
            <p14:sldId id="378"/>
            <p14:sldId id="370"/>
            <p14:sldId id="338"/>
            <p14:sldId id="359"/>
            <p14:sldId id="360"/>
            <p14:sldId id="361"/>
            <p14:sldId id="363"/>
            <p14:sldId id="364"/>
            <p14:sldId id="365"/>
            <p14:sldId id="368"/>
            <p14:sldId id="369"/>
            <p14:sldId id="366"/>
            <p14:sldId id="337"/>
            <p14:sldId id="387"/>
            <p14:sldId id="379"/>
            <p14:sldId id="382"/>
            <p14:sldId id="381"/>
            <p14:sldId id="383"/>
            <p14:sldId id="384"/>
            <p14:sldId id="386"/>
            <p14:sldId id="385"/>
            <p14:sldId id="375"/>
            <p14:sldId id="376"/>
            <p14:sldId id="308"/>
            <p14:sldId id="388"/>
            <p14:sldId id="389"/>
            <p14:sldId id="390"/>
            <p14:sldId id="391"/>
            <p14:sldId id="393"/>
            <p14:sldId id="392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309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8"/>
            <p14:sldId id="427"/>
            <p14:sldId id="429"/>
            <p14:sldId id="430"/>
          </p14:sldIdLst>
        </p14:section>
      </p14:sectionLst>
    </p:ext>
    <p:ext uri="{EFAFB233-063F-42B5-8137-9DF3F51BA10A}">
      <p15:sldGuideLst xmlns:p15="http://schemas.microsoft.com/office/powerpoint/2012/main">
        <p15:guide id="5" pos="3701" userDrawn="1">
          <p15:clr>
            <a:srgbClr val="A4A3A4"/>
          </p15:clr>
        </p15:guide>
        <p15:guide id="6" orient="horz" pos="2159" userDrawn="1">
          <p15:clr>
            <a:srgbClr val="A4A3A4"/>
          </p15:clr>
        </p15:guide>
        <p15:guide id="7" pos="3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DDDDD"/>
    <a:srgbClr val="0000FF"/>
    <a:srgbClr val="E9002F"/>
    <a:srgbClr val="000000"/>
    <a:srgbClr val="595757"/>
    <a:srgbClr val="221815"/>
    <a:srgbClr val="888888"/>
    <a:srgbClr val="898989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063" autoAdjust="0"/>
  </p:normalViewPr>
  <p:slideViewPr>
    <p:cSldViewPr snapToGrid="0" snapToObjects="1">
      <p:cViewPr varScale="1">
        <p:scale>
          <a:sx n="112" d="100"/>
          <a:sy n="112" d="100"/>
        </p:scale>
        <p:origin x="78" y="102"/>
      </p:cViewPr>
      <p:guideLst>
        <p:guide pos="3701"/>
        <p:guide orient="horz" pos="2159"/>
        <p:guide pos="35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1.xml"/><Relationship Id="rId63" Type="http://schemas.openxmlformats.org/officeDocument/2006/relationships/slide" Target="slides/slide42.xml"/><Relationship Id="rId84" Type="http://schemas.openxmlformats.org/officeDocument/2006/relationships/slide" Target="slides/slide63.xml"/><Relationship Id="rId138" Type="http://schemas.openxmlformats.org/officeDocument/2006/relationships/slide" Target="slides/slide117.xml"/><Relationship Id="rId107" Type="http://schemas.openxmlformats.org/officeDocument/2006/relationships/slide" Target="slides/slide8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1.xml"/><Relationship Id="rId53" Type="http://schemas.openxmlformats.org/officeDocument/2006/relationships/slide" Target="slides/slide32.xml"/><Relationship Id="rId74" Type="http://schemas.openxmlformats.org/officeDocument/2006/relationships/slide" Target="slides/slide53.xml"/><Relationship Id="rId128" Type="http://schemas.openxmlformats.org/officeDocument/2006/relationships/slide" Target="slides/slide107.xml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113" Type="http://schemas.openxmlformats.org/officeDocument/2006/relationships/slide" Target="slides/slide92.xml"/><Relationship Id="rId118" Type="http://schemas.openxmlformats.org/officeDocument/2006/relationships/slide" Target="slides/slide97.xml"/><Relationship Id="rId134" Type="http://schemas.openxmlformats.org/officeDocument/2006/relationships/slide" Target="slides/slide113.xml"/><Relationship Id="rId139" Type="http://schemas.openxmlformats.org/officeDocument/2006/relationships/slide" Target="slides/slide118.xml"/><Relationship Id="rId80" Type="http://schemas.openxmlformats.org/officeDocument/2006/relationships/slide" Target="slides/slide59.xml"/><Relationship Id="rId85" Type="http://schemas.openxmlformats.org/officeDocument/2006/relationships/slide" Target="slides/slide64.xml"/><Relationship Id="rId150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59" Type="http://schemas.openxmlformats.org/officeDocument/2006/relationships/slide" Target="slides/slide38.xml"/><Relationship Id="rId103" Type="http://schemas.openxmlformats.org/officeDocument/2006/relationships/slide" Target="slides/slide82.xml"/><Relationship Id="rId108" Type="http://schemas.openxmlformats.org/officeDocument/2006/relationships/slide" Target="slides/slide87.xml"/><Relationship Id="rId124" Type="http://schemas.openxmlformats.org/officeDocument/2006/relationships/slide" Target="slides/slide103.xml"/><Relationship Id="rId129" Type="http://schemas.openxmlformats.org/officeDocument/2006/relationships/slide" Target="slides/slide108.xml"/><Relationship Id="rId54" Type="http://schemas.openxmlformats.org/officeDocument/2006/relationships/slide" Target="slides/slide33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91" Type="http://schemas.openxmlformats.org/officeDocument/2006/relationships/slide" Target="slides/slide70.xml"/><Relationship Id="rId96" Type="http://schemas.openxmlformats.org/officeDocument/2006/relationships/slide" Target="slides/slide75.xml"/><Relationship Id="rId140" Type="http://schemas.openxmlformats.org/officeDocument/2006/relationships/slide" Target="slides/slide119.xml"/><Relationship Id="rId145" Type="http://schemas.openxmlformats.org/officeDocument/2006/relationships/slide" Target="slides/slide12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49" Type="http://schemas.openxmlformats.org/officeDocument/2006/relationships/slide" Target="slides/slide28.xml"/><Relationship Id="rId114" Type="http://schemas.openxmlformats.org/officeDocument/2006/relationships/slide" Target="slides/slide93.xml"/><Relationship Id="rId119" Type="http://schemas.openxmlformats.org/officeDocument/2006/relationships/slide" Target="slides/slide98.xml"/><Relationship Id="rId44" Type="http://schemas.openxmlformats.org/officeDocument/2006/relationships/slide" Target="slides/slide23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81" Type="http://schemas.openxmlformats.org/officeDocument/2006/relationships/slide" Target="slides/slide60.xml"/><Relationship Id="rId86" Type="http://schemas.openxmlformats.org/officeDocument/2006/relationships/slide" Target="slides/slide65.xml"/><Relationship Id="rId130" Type="http://schemas.openxmlformats.org/officeDocument/2006/relationships/slide" Target="slides/slide109.xml"/><Relationship Id="rId135" Type="http://schemas.openxmlformats.org/officeDocument/2006/relationships/slide" Target="slides/slide114.xml"/><Relationship Id="rId151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8.xml"/><Relationship Id="rId109" Type="http://schemas.openxmlformats.org/officeDocument/2006/relationships/slide" Target="slides/slide88.xml"/><Relationship Id="rId34" Type="http://schemas.openxmlformats.org/officeDocument/2006/relationships/slide" Target="slides/slide13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76" Type="http://schemas.openxmlformats.org/officeDocument/2006/relationships/slide" Target="slides/slide55.xml"/><Relationship Id="rId97" Type="http://schemas.openxmlformats.org/officeDocument/2006/relationships/slide" Target="slides/slide76.xml"/><Relationship Id="rId104" Type="http://schemas.openxmlformats.org/officeDocument/2006/relationships/slide" Target="slides/slide83.xml"/><Relationship Id="rId120" Type="http://schemas.openxmlformats.org/officeDocument/2006/relationships/slide" Target="slides/slide99.xml"/><Relationship Id="rId125" Type="http://schemas.openxmlformats.org/officeDocument/2006/relationships/slide" Target="slides/slide104.xml"/><Relationship Id="rId141" Type="http://schemas.openxmlformats.org/officeDocument/2006/relationships/slide" Target="slides/slide120.xml"/><Relationship Id="rId14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0.xml"/><Relationship Id="rId92" Type="http://schemas.openxmlformats.org/officeDocument/2006/relationships/slide" Target="slides/slide7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8.xml"/><Relationship Id="rId24" Type="http://schemas.openxmlformats.org/officeDocument/2006/relationships/slide" Target="slides/slide3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66" Type="http://schemas.openxmlformats.org/officeDocument/2006/relationships/slide" Target="slides/slide45.xml"/><Relationship Id="rId87" Type="http://schemas.openxmlformats.org/officeDocument/2006/relationships/slide" Target="slides/slide66.xml"/><Relationship Id="rId110" Type="http://schemas.openxmlformats.org/officeDocument/2006/relationships/slide" Target="slides/slide89.xml"/><Relationship Id="rId115" Type="http://schemas.openxmlformats.org/officeDocument/2006/relationships/slide" Target="slides/slide94.xml"/><Relationship Id="rId131" Type="http://schemas.openxmlformats.org/officeDocument/2006/relationships/slide" Target="slides/slide110.xml"/><Relationship Id="rId136" Type="http://schemas.openxmlformats.org/officeDocument/2006/relationships/slide" Target="slides/slide115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52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56" Type="http://schemas.openxmlformats.org/officeDocument/2006/relationships/slide" Target="slides/slide35.xml"/><Relationship Id="rId77" Type="http://schemas.openxmlformats.org/officeDocument/2006/relationships/slide" Target="slides/slide56.xml"/><Relationship Id="rId100" Type="http://schemas.openxmlformats.org/officeDocument/2006/relationships/slide" Target="slides/slide79.xml"/><Relationship Id="rId105" Type="http://schemas.openxmlformats.org/officeDocument/2006/relationships/slide" Target="slides/slide84.xml"/><Relationship Id="rId126" Type="http://schemas.openxmlformats.org/officeDocument/2006/relationships/slide" Target="slides/slide105.xml"/><Relationship Id="rId14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93" Type="http://schemas.openxmlformats.org/officeDocument/2006/relationships/slide" Target="slides/slide72.xml"/><Relationship Id="rId98" Type="http://schemas.openxmlformats.org/officeDocument/2006/relationships/slide" Target="slides/slide77.xml"/><Relationship Id="rId121" Type="http://schemas.openxmlformats.org/officeDocument/2006/relationships/slide" Target="slides/slide100.xml"/><Relationship Id="rId142" Type="http://schemas.openxmlformats.org/officeDocument/2006/relationships/slide" Target="slides/slide12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4.xml"/><Relationship Id="rId46" Type="http://schemas.openxmlformats.org/officeDocument/2006/relationships/slide" Target="slides/slide25.xml"/><Relationship Id="rId67" Type="http://schemas.openxmlformats.org/officeDocument/2006/relationships/slide" Target="slides/slide46.xml"/><Relationship Id="rId116" Type="http://schemas.openxmlformats.org/officeDocument/2006/relationships/slide" Target="slides/slide95.xml"/><Relationship Id="rId137" Type="http://schemas.openxmlformats.org/officeDocument/2006/relationships/slide" Target="slides/slide11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62" Type="http://schemas.openxmlformats.org/officeDocument/2006/relationships/slide" Target="slides/slide41.xml"/><Relationship Id="rId83" Type="http://schemas.openxmlformats.org/officeDocument/2006/relationships/slide" Target="slides/slide62.xml"/><Relationship Id="rId88" Type="http://schemas.openxmlformats.org/officeDocument/2006/relationships/slide" Target="slides/slide67.xml"/><Relationship Id="rId111" Type="http://schemas.openxmlformats.org/officeDocument/2006/relationships/slide" Target="slides/slide90.xml"/><Relationship Id="rId132" Type="http://schemas.openxmlformats.org/officeDocument/2006/relationships/slide" Target="slides/slide11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5.xml"/><Relationship Id="rId57" Type="http://schemas.openxmlformats.org/officeDocument/2006/relationships/slide" Target="slides/slide36.xml"/><Relationship Id="rId106" Type="http://schemas.openxmlformats.org/officeDocument/2006/relationships/slide" Target="slides/slide85.xml"/><Relationship Id="rId127" Type="http://schemas.openxmlformats.org/officeDocument/2006/relationships/slide" Target="slides/slide10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52" Type="http://schemas.openxmlformats.org/officeDocument/2006/relationships/slide" Target="slides/slide31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94" Type="http://schemas.openxmlformats.org/officeDocument/2006/relationships/slide" Target="slides/slide73.xml"/><Relationship Id="rId99" Type="http://schemas.openxmlformats.org/officeDocument/2006/relationships/slide" Target="slides/slide78.xml"/><Relationship Id="rId101" Type="http://schemas.openxmlformats.org/officeDocument/2006/relationships/slide" Target="slides/slide80.xml"/><Relationship Id="rId122" Type="http://schemas.openxmlformats.org/officeDocument/2006/relationships/slide" Target="slides/slide101.xml"/><Relationship Id="rId143" Type="http://schemas.openxmlformats.org/officeDocument/2006/relationships/slide" Target="slides/slide122.xml"/><Relationship Id="rId148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5.xml"/><Relationship Id="rId47" Type="http://schemas.openxmlformats.org/officeDocument/2006/relationships/slide" Target="slides/slide26.xml"/><Relationship Id="rId68" Type="http://schemas.openxmlformats.org/officeDocument/2006/relationships/slide" Target="slides/slide47.xml"/><Relationship Id="rId89" Type="http://schemas.openxmlformats.org/officeDocument/2006/relationships/slide" Target="slides/slide68.xml"/><Relationship Id="rId112" Type="http://schemas.openxmlformats.org/officeDocument/2006/relationships/slide" Target="slides/slide91.xml"/><Relationship Id="rId133" Type="http://schemas.openxmlformats.org/officeDocument/2006/relationships/slide" Target="slides/slide112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16.xml"/><Relationship Id="rId58" Type="http://schemas.openxmlformats.org/officeDocument/2006/relationships/slide" Target="slides/slide37.xml"/><Relationship Id="rId79" Type="http://schemas.openxmlformats.org/officeDocument/2006/relationships/slide" Target="slides/slide58.xml"/><Relationship Id="rId102" Type="http://schemas.openxmlformats.org/officeDocument/2006/relationships/slide" Target="slides/slide81.xml"/><Relationship Id="rId123" Type="http://schemas.openxmlformats.org/officeDocument/2006/relationships/slide" Target="slides/slide102.xml"/><Relationship Id="rId144" Type="http://schemas.openxmlformats.org/officeDocument/2006/relationships/slide" Target="slides/slide123.xml"/><Relationship Id="rId90" Type="http://schemas.openxmlformats.org/officeDocument/2006/relationships/slide" Target="slides/slide6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7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838" y="-5052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838" y="1280520"/>
            <a:ext cx="10976607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858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838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10976607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975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838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026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838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09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838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4755" y="338356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462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838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838" y="3383560"/>
            <a:ext cx="10976607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811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838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10976607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9838" y="3383560"/>
            <a:ext cx="10976607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408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838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34755" y="338356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838" y="338356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2204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329996" y="1700808"/>
            <a:ext cx="5570794" cy="1536171"/>
          </a:xfrm>
          <a:prstGeom prst="rect">
            <a:avLst/>
          </a:prstGeom>
        </p:spPr>
        <p:txBody>
          <a:bodyPr/>
          <a:lstStyle>
            <a:lvl1pPr>
              <a:lnSpc>
                <a:spcPts val="5333"/>
              </a:lnSpc>
              <a:defRPr sz="5333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副标题 2"/>
          <p:cNvSpPr>
            <a:spLocks noGrp="1"/>
          </p:cNvSpPr>
          <p:nvPr>
            <p:ph type="subTitle" idx="11"/>
          </p:nvPr>
        </p:nvSpPr>
        <p:spPr>
          <a:xfrm>
            <a:off x="5329996" y="3332988"/>
            <a:ext cx="5570794" cy="768085"/>
          </a:xfrm>
          <a:prstGeom prst="rect">
            <a:avLst/>
          </a:prstGeom>
        </p:spPr>
        <p:txBody>
          <a:bodyPr/>
          <a:lstStyle>
            <a:lvl1pPr marL="0" indent="0" algn="l" fontAlgn="t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96231993"/>
      </p:ext>
    </p:extLst>
  </p:cSld>
  <p:clrMapOvr>
    <a:masterClrMapping/>
  </p:clrMapOvr>
  <p:transition advClick="0" advTm="8000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2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0093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2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22114411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76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2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19798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2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73850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733" y="152638"/>
            <a:ext cx="10709371" cy="684076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257" y="908052"/>
            <a:ext cx="11142251" cy="5257799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830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0364" y="218039"/>
            <a:ext cx="11270102" cy="504775"/>
          </a:xfrm>
          <a:prstGeom prst="rect">
            <a:avLst/>
          </a:prstGeom>
        </p:spPr>
        <p:txBody>
          <a:bodyPr lIns="121883" tIns="60944" rIns="121883" bIns="60944" anchor="ctr"/>
          <a:lstStyle>
            <a:lvl1pPr>
              <a:defRPr sz="2799">
                <a:solidFill>
                  <a:srgbClr val="C0000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idx="1"/>
          </p:nvPr>
        </p:nvSpPr>
        <p:spPr bwMode="auto">
          <a:xfrm>
            <a:off x="430364" y="792485"/>
            <a:ext cx="11270102" cy="548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18" tIns="40058" rIns="80118" bIns="40058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36993" y="-26584"/>
            <a:ext cx="7495415" cy="477355"/>
          </a:xfrm>
          <a:prstGeom prst="rect">
            <a:avLst/>
          </a:prstGeom>
        </p:spPr>
        <p:txBody>
          <a:bodyPr/>
          <a:lstStyle>
            <a:lvl1pPr algn="l">
              <a:defRPr sz="2798" b="1">
                <a:solidFill>
                  <a:srgbClr val="C00000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>
          <a:xfrm>
            <a:off x="336594" y="693582"/>
            <a:ext cx="10370900" cy="4967725"/>
          </a:xfrm>
          <a:prstGeom prst="rect">
            <a:avLst/>
          </a:prstGeom>
        </p:spPr>
        <p:txBody>
          <a:bodyPr/>
          <a:lstStyle>
            <a:lvl1pPr>
              <a:defRPr sz="1999">
                <a:solidFill>
                  <a:schemeClr val="tx1"/>
                </a:solidFill>
              </a:defRPr>
            </a:lvl1pPr>
            <a:lvl2pPr marL="990121" indent="-380816">
              <a:buFont typeface="Arial" panose="020B0604020202020204" pitchFamily="34" charset="0"/>
              <a:buChar char="□"/>
              <a:defRPr sz="1799">
                <a:solidFill>
                  <a:schemeClr val="tx1"/>
                </a:solidFill>
              </a:defRPr>
            </a:lvl2pPr>
            <a:lvl3pPr marL="1523263" indent="-304652">
              <a:buFont typeface="Courier New" panose="02070309020205020404" pitchFamily="49" charset="0"/>
              <a:buChar char="o"/>
              <a:defRPr sz="1399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7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06" y="161890"/>
            <a:ext cx="11165422" cy="800100"/>
          </a:xfrm>
          <a:prstGeom prst="rect">
            <a:avLst/>
          </a:prstGeom>
        </p:spPr>
        <p:txBody>
          <a:bodyPr anchor="ctr"/>
          <a:lstStyle>
            <a:lvl1pPr>
              <a:defRPr sz="2799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2246132" y="84098"/>
            <a:ext cx="239116" cy="1927858"/>
            <a:chOff x="12246130" y="1518075"/>
            <a:chExt cx="239116" cy="3627664"/>
          </a:xfrm>
        </p:grpSpPr>
        <p:sp>
          <p:nvSpPr>
            <p:cNvPr id="5" name="矩形 9"/>
            <p:cNvSpPr/>
            <p:nvPr userDrawn="1"/>
          </p:nvSpPr>
          <p:spPr>
            <a:xfrm>
              <a:off x="12246130" y="3376754"/>
              <a:ext cx="239116" cy="83964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46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6" name="矩形 10"/>
            <p:cNvSpPr/>
            <p:nvPr userDrawn="1"/>
          </p:nvSpPr>
          <p:spPr>
            <a:xfrm>
              <a:off x="12246130" y="2447415"/>
              <a:ext cx="239116" cy="839646"/>
            </a:xfrm>
            <a:prstGeom prst="rect">
              <a:avLst/>
            </a:prstGeom>
            <a:solidFill>
              <a:srgbClr val="7CB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46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7" name="矩形 11"/>
            <p:cNvSpPr/>
            <p:nvPr userDrawn="1"/>
          </p:nvSpPr>
          <p:spPr>
            <a:xfrm>
              <a:off x="12246130" y="1518075"/>
              <a:ext cx="239116" cy="83964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46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2246130" y="4306093"/>
              <a:ext cx="239116" cy="839646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46"/>
              <a:endParaRPr lang="zh-CN" altLang="en-US" sz="1798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85673" y="2625397"/>
            <a:ext cx="1962556" cy="4233515"/>
            <a:chOff x="5343885" y="-48857"/>
            <a:chExt cx="3263586" cy="7037279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2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65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800" b="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3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6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7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9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65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800" b="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20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21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22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23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24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25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26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27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29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656" eaLnBrk="1" fontAlgn="auto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809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4078" y="373879"/>
            <a:ext cx="10520363" cy="715149"/>
          </a:xfrm>
          <a:prstGeom prst="rect">
            <a:avLst/>
          </a:prstGeom>
        </p:spPr>
        <p:txBody>
          <a:bodyPr/>
          <a:lstStyle>
            <a:lvl1pPr marL="0" algn="l" defTabSz="914112" rtl="0" eaLnBrk="1" latinLnBrk="0" hangingPunct="1">
              <a:defRPr kumimoji="1" lang="zh-CN" altLang="en-US" sz="2399" b="1" kern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01513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440">
          <p15:clr>
            <a:srgbClr val="FBAE40"/>
          </p15:clr>
        </p15:guide>
        <p15:guide id="5" pos="7243">
          <p15:clr>
            <a:srgbClr val="FBAE40"/>
          </p15:clr>
        </p15:guide>
        <p15:guide id="6" orient="horz" pos="227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7"/>
              </a:lnSpc>
              <a:spcBef>
                <a:spcPts val="0"/>
              </a:spcBef>
              <a:buNone/>
              <a:defRPr sz="3197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188" indent="0" algn="ctr">
              <a:buNone/>
              <a:defRPr sz="2595"/>
            </a:lvl2pPr>
            <a:lvl3pPr marL="1186373" indent="0" algn="ctr">
              <a:buNone/>
              <a:defRPr sz="2335"/>
            </a:lvl3pPr>
            <a:lvl4pPr marL="1779562" indent="0" algn="ctr">
              <a:buNone/>
              <a:defRPr sz="2076"/>
            </a:lvl4pPr>
            <a:lvl5pPr marL="2372749" indent="0" algn="ctr">
              <a:buNone/>
              <a:defRPr sz="2076"/>
            </a:lvl5pPr>
            <a:lvl6pPr marL="2965935" indent="0" algn="ctr">
              <a:buNone/>
              <a:defRPr sz="2076"/>
            </a:lvl6pPr>
            <a:lvl7pPr marL="3559122" indent="0" algn="ctr">
              <a:buNone/>
              <a:defRPr sz="2076"/>
            </a:lvl7pPr>
            <a:lvl8pPr marL="4152310" indent="0" algn="ctr">
              <a:buNone/>
              <a:defRPr sz="2076"/>
            </a:lvl8pPr>
            <a:lvl9pPr marL="4745496" indent="0" algn="ctr">
              <a:buNone/>
              <a:defRPr sz="2076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5" y="151288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172" marR="0" indent="-168074" algn="l" defTabSz="1186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6639" algn="ctr"/>
              </a:tabLst>
              <a:defRPr sz="1797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630" marR="0" indent="-168074" algn="l" defTabSz="1186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6639" algn="ctr"/>
              </a:tabLst>
              <a:defRPr sz="1597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7258" marR="0" indent="-168074" algn="l" defTabSz="1186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6639" algn="ctr"/>
              </a:tabLst>
              <a:defRPr sz="1296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220" indent="-170955">
              <a:buFont typeface="Arial" panose="020B0604020202020204" pitchFamily="34" charset="0"/>
              <a:buChar char="•"/>
              <a:tabLst>
                <a:tab pos="1206971" algn="ctr"/>
              </a:tabLst>
              <a:defRPr sz="1296" baseline="0"/>
            </a:lvl4pPr>
            <a:lvl5pPr marL="525220" indent="-170955">
              <a:buFont typeface="Arial" panose="020B0604020202020204" pitchFamily="34" charset="0"/>
              <a:buChar char="•"/>
              <a:tabLst>
                <a:tab pos="1206971" algn="ctr"/>
              </a:tabLst>
              <a:defRPr sz="1296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630" marR="0" lvl="1" indent="-168074" algn="l" defTabSz="1186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639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258" marR="0" lvl="2" indent="-168074" algn="l" defTabSz="1186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639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258" marR="0" lvl="2" indent="-168074" algn="l" defTabSz="1186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639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6823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7" y="165112"/>
            <a:ext cx="11161453" cy="8881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21677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595" b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7" y="1269266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67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396" baseline="0">
                <a:solidFill>
                  <a:schemeClr val="bg1"/>
                </a:solidFill>
              </a:defRPr>
            </a:lvl1pPr>
            <a:lvl2pPr marL="60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25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0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9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68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</p:spTree>
    <p:extLst>
      <p:ext uri="{BB962C8B-B14F-4D97-AF65-F5344CB8AC3E}">
        <p14:creationId xmlns:p14="http://schemas.microsoft.com/office/powerpoint/2010/main" val="66408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部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6"/>
            <a:ext cx="10740640" cy="4846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2" y="1063871"/>
            <a:ext cx="10733557" cy="5139465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06591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799">
                <a:ea typeface="宋体" panose="02010600030101010101" pitchFamily="2" charset="-122"/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zh-CN">
                <a:solidFill>
                  <a:prstClr val="black"/>
                </a:solidFill>
              </a:rPr>
              <a:t>Page </a:t>
            </a:r>
            <a:fld id="{89B7FC78-2F5A-4BF4-A014-CD6B4A69B488}" type="slidenum">
              <a:rPr lang="de-DE" altLang="zh-CN" smtClean="0">
                <a:solidFill>
                  <a:prstClr val="black"/>
                </a:solidFill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0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189" indent="-457189">
              <a:buClr>
                <a:srgbClr val="1B3D6C"/>
              </a:buClr>
              <a:buFont typeface="Wingdings" charset="2"/>
              <a:buChar char="Ø"/>
              <a:defRPr/>
            </a:lvl1pPr>
            <a:lvl2pPr marL="914377" indent="-457189">
              <a:buClr>
                <a:srgbClr val="1B3D6C"/>
              </a:buClr>
              <a:buFont typeface="Wingdings" charset="2"/>
              <a:buChar char="Ø"/>
              <a:defRPr/>
            </a:lvl2pPr>
            <a:lvl3pPr marL="1295368" indent="-380990">
              <a:buClr>
                <a:srgbClr val="1B3D6C"/>
              </a:buClr>
              <a:buFont typeface="Wingdings" charset="2"/>
              <a:buChar char="Ø"/>
              <a:defRPr/>
            </a:lvl3pPr>
            <a:lvl4pPr marL="1752556" indent="-380990">
              <a:buClr>
                <a:srgbClr val="1B3D6C"/>
              </a:buClr>
              <a:buFont typeface="Wingdings" charset="2"/>
              <a:buChar char="Ø"/>
              <a:defRPr/>
            </a:lvl4pPr>
            <a:lvl5pPr marL="2209745" indent="-380990">
              <a:buClr>
                <a:srgbClr val="1B3D6C"/>
              </a:buClr>
              <a:buFont typeface="Wingdings" charset="2"/>
              <a:buChar char="Ø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600825" y="6183914"/>
            <a:ext cx="2134434" cy="216887"/>
          </a:xfrm>
          <a:prstGeom prst="rect">
            <a:avLst/>
          </a:prstGeom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811489" y="6183914"/>
            <a:ext cx="2820501" cy="216887"/>
          </a:xfrm>
          <a:prstGeom prst="rect">
            <a:avLst/>
          </a:prstGeom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04919" y="6172200"/>
            <a:ext cx="1219676" cy="228600"/>
          </a:xfrm>
          <a:prstGeom prst="rect">
            <a:avLst/>
          </a:prstGeom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B586D440-F702-449A-AAC2-9ACFF17038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21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76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2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6427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3159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07" y="288642"/>
            <a:ext cx="11659487" cy="584076"/>
          </a:xfrm>
          <a:prstGeom prst="rect">
            <a:avLst/>
          </a:prstGeom>
        </p:spPr>
        <p:txBody>
          <a:bodyPr/>
          <a:lstStyle>
            <a:lvl1pPr>
              <a:defRPr sz="2798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2564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20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839" y="-5052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839" y="1280520"/>
            <a:ext cx="10976607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852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839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839" y="1305640"/>
            <a:ext cx="10976607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574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839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158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839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12658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839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4755" y="338356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81647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839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839" y="3383560"/>
            <a:ext cx="10976607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04418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839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839" y="1305640"/>
            <a:ext cx="10976607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9839" y="3383560"/>
            <a:ext cx="10976607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17390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839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34755" y="338356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838" y="338356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5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582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329996" y="1700810"/>
            <a:ext cx="5570794" cy="1536171"/>
          </a:xfrm>
          <a:prstGeom prst="rect">
            <a:avLst/>
          </a:prstGeom>
        </p:spPr>
        <p:txBody>
          <a:bodyPr/>
          <a:lstStyle>
            <a:lvl1pPr>
              <a:lnSpc>
                <a:spcPts val="5331"/>
              </a:lnSpc>
              <a:defRPr sz="533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副标题 2"/>
          <p:cNvSpPr>
            <a:spLocks noGrp="1"/>
          </p:cNvSpPr>
          <p:nvPr>
            <p:ph type="subTitle" idx="11"/>
          </p:nvPr>
        </p:nvSpPr>
        <p:spPr>
          <a:xfrm>
            <a:off x="5329996" y="3332990"/>
            <a:ext cx="5570794" cy="768085"/>
          </a:xfrm>
          <a:prstGeom prst="rect">
            <a:avLst/>
          </a:prstGeom>
        </p:spPr>
        <p:txBody>
          <a:bodyPr/>
          <a:lstStyle>
            <a:lvl1pPr marL="0" indent="0" algn="l" fontAlgn="t">
              <a:buNone/>
              <a:defRPr sz="1599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15897107"/>
      </p:ext>
    </p:extLst>
  </p:cSld>
  <p:clrMapOvr>
    <a:masterClrMapping/>
  </p:clrMapOvr>
  <p:transition advClick="0" advTm="8000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377222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7" y="140206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9310458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976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68927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16625951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52431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44423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7011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26061687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63504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161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3" y="151287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244" marR="0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22" algn="ctr"/>
              </a:tabLst>
              <a:defRPr sz="1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762" marR="0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22" algn="ctr"/>
              </a:tabLst>
              <a:defRPr sz="15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7697" marR="0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22" algn="ctr"/>
              </a:tabLst>
              <a:defRPr sz="1297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430" indent="-171023">
              <a:buFont typeface="Arial" panose="020B0604020202020204" pitchFamily="34" charset="0"/>
              <a:buChar char="•"/>
              <a:tabLst>
                <a:tab pos="1207454" algn="ctr"/>
              </a:tabLst>
              <a:defRPr sz="1297" baseline="0"/>
            </a:lvl4pPr>
            <a:lvl5pPr marL="525430" indent="-171023">
              <a:buFont typeface="Arial" panose="020B0604020202020204" pitchFamily="34" charset="0"/>
              <a:buChar char="•"/>
              <a:tabLst>
                <a:tab pos="1207454" algn="ctr"/>
              </a:tabLst>
              <a:defRPr sz="1297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762" marR="0" lvl="1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22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697" marR="0" lvl="2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22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697" marR="0" lvl="2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22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35836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886505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59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07527" y="2"/>
            <a:ext cx="11789236" cy="58896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3660162" y="6453360"/>
            <a:ext cx="2117418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第</a:t>
            </a:r>
            <a:fld id="{942F2E85-8263-436B-B40E-159005A4AE3C}" type="slidenum">
              <a:rPr lang="zh-CN" altLang="en-US" smtClean="0"/>
              <a:pPr/>
              <a:t>‹#›</a:t>
            </a:fld>
            <a:r>
              <a:rPr lang="zh-CN" altLang="en-US"/>
              <a:t>页，共</a:t>
            </a:r>
            <a:r>
              <a:rPr lang="en-US" altLang="zh-CN"/>
              <a:t>X</a:t>
            </a:r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725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88" indent="0" algn="ctr">
              <a:buNone/>
              <a:defRPr sz="2599"/>
            </a:lvl2pPr>
            <a:lvl3pPr marL="1187610" indent="0" algn="ctr">
              <a:buNone/>
              <a:defRPr sz="2339"/>
            </a:lvl3pPr>
            <a:lvl4pPr marL="1781097" indent="0" algn="ctr">
              <a:buNone/>
              <a:defRPr sz="2079"/>
            </a:lvl4pPr>
            <a:lvl5pPr marL="2374585" indent="0" algn="ctr">
              <a:buNone/>
              <a:defRPr sz="2079"/>
            </a:lvl5pPr>
            <a:lvl6pPr marL="2968072" indent="0" algn="ctr">
              <a:buNone/>
              <a:defRPr sz="2079"/>
            </a:lvl6pPr>
            <a:lvl7pPr marL="3562195" indent="0" algn="ctr">
              <a:buNone/>
              <a:defRPr sz="2079"/>
            </a:lvl7pPr>
            <a:lvl8pPr marL="4155682" indent="0" algn="ctr">
              <a:buNone/>
              <a:defRPr sz="2079"/>
            </a:lvl8pPr>
            <a:lvl9pPr marL="4749170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633" marR="0" indent="-168208" algn="l" defTabSz="1187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28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798" marR="0" indent="-168208" algn="l" defTabSz="1187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287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11" marR="0" indent="-168208" algn="l" defTabSz="1187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287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570" indent="-171381">
              <a:buFont typeface="Arial" panose="020B0604020202020204" pitchFamily="34" charset="0"/>
              <a:buChar char="•"/>
              <a:tabLst>
                <a:tab pos="1207922" algn="ctr"/>
              </a:tabLst>
              <a:defRPr sz="1299" baseline="0"/>
            </a:lvl4pPr>
            <a:lvl5pPr marL="525570" indent="-171381">
              <a:buFont typeface="Arial" panose="020B0604020202020204" pitchFamily="34" charset="0"/>
              <a:buChar char="•"/>
              <a:tabLst>
                <a:tab pos="1207922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798" marR="0" lvl="1" indent="-168208" algn="l" defTabSz="1187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287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11" marR="0" lvl="2" indent="-168208" algn="l" defTabSz="1187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287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11" marR="0" lvl="2" indent="-168208" algn="l" defTabSz="1187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287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8847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0363" y="218038"/>
            <a:ext cx="11270102" cy="504775"/>
          </a:xfrm>
          <a:prstGeom prst="rect">
            <a:avLst/>
          </a:prstGeom>
        </p:spPr>
        <p:txBody>
          <a:bodyPr lIns="121883" tIns="60944" rIns="121883" bIns="60944" anchor="ctr"/>
          <a:lstStyle>
            <a:lvl1pPr>
              <a:defRPr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92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plore">
  <p:cSld name="Explor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5"/>
          <p:cNvSpPr/>
          <p:nvPr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lt1"/>
              </a:solidFill>
              <a:latin typeface="Assistant" panose="00000500000000000000" pitchFamily="2" charset="-79"/>
              <a:ea typeface="Arial"/>
              <a:cs typeface="Assistant" panose="00000500000000000000" pitchFamily="2" charset="-79"/>
              <a:sym typeface="Arial"/>
            </a:endParaRPr>
          </a:p>
        </p:txBody>
      </p:sp>
      <p:sp>
        <p:nvSpPr>
          <p:cNvPr id="15" name="Google Shape;15;p15"/>
          <p:cNvSpPr txBox="1">
            <a:spLocks noGrp="1"/>
          </p:cNvSpPr>
          <p:nvPr>
            <p:ph type="ctrTitle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ssistant" panose="00000500000000000000" pitchFamily="2" charset="-79"/>
                <a:ea typeface="Assistant" panose="00000500000000000000" pitchFamily="2" charset="-79"/>
                <a:cs typeface="Assistant" panose="00000500000000000000" pitchFamily="2" charset="-79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936005" y="1940429"/>
            <a:ext cx="6522800" cy="114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15659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733" y="152638"/>
            <a:ext cx="10709371" cy="684076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257" y="908052"/>
            <a:ext cx="11142251" cy="5257799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7074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838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10976607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5392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99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0536797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70018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8813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840" y="-5052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840" y="1280520"/>
            <a:ext cx="10976607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9680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840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840" y="1305640"/>
            <a:ext cx="10976607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006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1_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257" y="44450"/>
            <a:ext cx="10331250" cy="8715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70292" y="1641475"/>
            <a:ext cx="10576879" cy="41941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4799" y="6489702"/>
            <a:ext cx="2797208" cy="4556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983514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840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750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840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34451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840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4755" y="338356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90665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840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840" y="3383560"/>
            <a:ext cx="10976607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4435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840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840" y="1305640"/>
            <a:ext cx="10976607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9840" y="3383560"/>
            <a:ext cx="10976607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03686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840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8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838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4755" y="130564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34755" y="338356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838" y="3383560"/>
            <a:ext cx="5356492" cy="189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26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28729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329996" y="1700812"/>
            <a:ext cx="5570794" cy="1536171"/>
          </a:xfrm>
          <a:prstGeom prst="rect">
            <a:avLst/>
          </a:prstGeom>
        </p:spPr>
        <p:txBody>
          <a:bodyPr/>
          <a:lstStyle>
            <a:lvl1pPr>
              <a:lnSpc>
                <a:spcPts val="5329"/>
              </a:lnSpc>
              <a:defRPr sz="5329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副标题 2"/>
          <p:cNvSpPr>
            <a:spLocks noGrp="1"/>
          </p:cNvSpPr>
          <p:nvPr>
            <p:ph type="subTitle" idx="11"/>
          </p:nvPr>
        </p:nvSpPr>
        <p:spPr>
          <a:xfrm>
            <a:off x="5329996" y="3332990"/>
            <a:ext cx="5570794" cy="768085"/>
          </a:xfrm>
          <a:prstGeom prst="rect">
            <a:avLst/>
          </a:prstGeom>
        </p:spPr>
        <p:txBody>
          <a:bodyPr/>
          <a:lstStyle>
            <a:lvl1pPr marL="0" indent="0" algn="l" fontAlgn="t">
              <a:buNone/>
              <a:defRPr sz="1598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36357267"/>
      </p:ext>
    </p:extLst>
  </p:cSld>
  <p:clrMapOvr>
    <a:masterClrMapping/>
  </p:clrMapOvr>
  <p:transition advClick="0" advTm="8000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外部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99907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部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4846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63869"/>
            <a:ext cx="10733557" cy="5139465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21952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6501" marR="0" indent="-285750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+mn-lt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+mn-lt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581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06" y="288641"/>
            <a:ext cx="11659487" cy="584076"/>
          </a:xfrm>
          <a:prstGeom prst="rect">
            <a:avLst/>
          </a:prstGeom>
        </p:spPr>
        <p:txBody>
          <a:bodyPr/>
          <a:lstStyle>
            <a:lvl1pPr>
              <a:defRPr sz="2799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416921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8125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3" y="151287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244" marR="0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22" algn="ctr"/>
              </a:tabLst>
              <a:defRPr sz="1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762" marR="0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22" algn="ctr"/>
              </a:tabLst>
              <a:defRPr sz="15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7697" marR="0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22" algn="ctr"/>
              </a:tabLst>
              <a:defRPr sz="1297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430" indent="-171023">
              <a:buFont typeface="Arial" panose="020B0604020202020204" pitchFamily="34" charset="0"/>
              <a:buChar char="•"/>
              <a:tabLst>
                <a:tab pos="1207454" algn="ctr"/>
              </a:tabLst>
              <a:defRPr sz="1297" baseline="0"/>
            </a:lvl4pPr>
            <a:lvl5pPr marL="525430" indent="-171023">
              <a:buFont typeface="Arial" panose="020B0604020202020204" pitchFamily="34" charset="0"/>
              <a:buChar char="•"/>
              <a:tabLst>
                <a:tab pos="1207454" algn="ctr"/>
              </a:tabLst>
              <a:defRPr sz="1297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762" marR="0" lvl="1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22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697" marR="0" lvl="2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22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697" marR="0" lvl="2" indent="-168141" algn="l" defTabSz="1186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22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8598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0362" y="218036"/>
            <a:ext cx="11270102" cy="504775"/>
          </a:xfrm>
          <a:prstGeom prst="rect">
            <a:avLst/>
          </a:prstGeom>
        </p:spPr>
        <p:txBody>
          <a:bodyPr lIns="121883" tIns="60944" rIns="121883" bIns="60944" anchor="ctr"/>
          <a:lstStyle>
            <a:lvl1pPr>
              <a:defRPr sz="2800">
                <a:solidFill>
                  <a:srgbClr val="C0000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idx="1"/>
          </p:nvPr>
        </p:nvSpPr>
        <p:spPr bwMode="auto">
          <a:xfrm>
            <a:off x="430362" y="792481"/>
            <a:ext cx="11270102" cy="548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18" tIns="40058" rIns="80118" bIns="40058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2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03280" y="6553200"/>
            <a:ext cx="508198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fld id="{DCD7847C-1267-4F38-8C70-1906D8A81D3C}" type="slidenum">
              <a:rPr lang="en-US" sz="800">
                <a:solidFill>
                  <a:srgbClr val="1D1D1A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en-US" sz="800" dirty="0">
              <a:solidFill>
                <a:srgbClr val="1D1D1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4757" y="1200168"/>
            <a:ext cx="10468888" cy="5086352"/>
          </a:xfrm>
          <a:prstGeom prst="rect">
            <a:avLst/>
          </a:prstGeom>
        </p:spPr>
        <p:txBody>
          <a:bodyPr/>
          <a:lstStyle>
            <a:lvl1pPr>
              <a:buNone/>
              <a:defRPr sz="2500" b="1">
                <a:latin typeface="Arial" pitchFamily="34" charset="0"/>
                <a:cs typeface="Arial" pitchFamily="34" charset="0"/>
              </a:defRPr>
            </a:lvl1pPr>
            <a:lvl2pPr>
              <a:buClr>
                <a:srgbClr val="73C167"/>
              </a:buClr>
              <a:buFont typeface="Arial" pitchFamily="34" charset="0"/>
              <a:buChar char="•"/>
              <a:defRPr sz="2300">
                <a:latin typeface="Arial" pitchFamily="34" charset="0"/>
                <a:cs typeface="Arial" pitchFamily="34" charset="0"/>
              </a:defRPr>
            </a:lvl2pPr>
            <a:lvl3pPr>
              <a:buClr>
                <a:srgbClr val="73C167"/>
              </a:buClr>
              <a:buSzPct val="80000"/>
              <a:buFont typeface="Courier New" pitchFamily="49" charset="0"/>
              <a:buChar char="o"/>
              <a:defRPr sz="2000">
                <a:latin typeface="Arial" pitchFamily="34" charset="0"/>
                <a:cs typeface="Arial" pitchFamily="34" charset="0"/>
              </a:defRPr>
            </a:lvl3pPr>
            <a:lvl4pPr>
              <a:buClr>
                <a:srgbClr val="73C167"/>
              </a:buClr>
              <a:buFont typeface="Arial" pitchFamily="34" charset="0"/>
              <a:buChar char="−"/>
              <a:defRPr sz="1700">
                <a:latin typeface="Arial" pitchFamily="34" charset="0"/>
                <a:cs typeface="Arial" pitchFamily="34" charset="0"/>
              </a:defRPr>
            </a:lvl4pPr>
            <a:lvl5pPr>
              <a:buClr>
                <a:srgbClr val="73C167"/>
              </a:buCl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757" y="214290"/>
            <a:ext cx="9090427" cy="563562"/>
          </a:xfrm>
          <a:prstGeom prst="rect">
            <a:avLst/>
          </a:prstGeom>
        </p:spPr>
        <p:txBody>
          <a:bodyPr vert="horz"/>
          <a:lstStyle>
            <a:lvl1pPr algn="l">
              <a:defRPr sz="2700" b="1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84683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59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2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004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78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tif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.tiff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.tiff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heme" Target="../theme/theme1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9.tiff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heme" Target="../theme/theme20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image" Target="../media/image6.tiff"/><Relationship Id="rId5" Type="http://schemas.openxmlformats.org/officeDocument/2006/relationships/slideLayout" Target="../slideLayouts/slideLayout81.xml"/><Relationship Id="rId10" Type="http://schemas.openxmlformats.org/officeDocument/2006/relationships/theme" Target="../theme/theme21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tiff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6.tiff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92" r:id="rId3"/>
    <p:sldLayoutId id="2147483824" r:id="rId4"/>
  </p:sldLayoutIdLst>
  <p:hf sldNum="0"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9" y="6356939"/>
            <a:ext cx="2395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368372" y="6402810"/>
            <a:ext cx="6291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3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1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3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315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315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930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930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93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2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1" r:id="rId2"/>
  </p:sldLayoutIdLst>
  <p:hf sldNum="0" hdr="0" ftr="0" dt="0"/>
  <p:txStyles>
    <p:titleStyle>
      <a:lvl1pPr algn="l" defTabSz="1187085" rtl="0" eaLnBrk="1" latinLnBrk="0" hangingPunct="1">
        <a:lnSpc>
          <a:spcPct val="90000"/>
        </a:lnSpc>
        <a:spcBef>
          <a:spcPct val="0"/>
        </a:spcBef>
        <a:buNone/>
        <a:defRPr sz="57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772" indent="-296772" algn="l" defTabSz="1187085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315" indent="-296772" algn="l" defTabSz="1187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2pPr>
      <a:lvl3pPr marL="1483858" indent="-296772" algn="l" defTabSz="1187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+mn-lt"/>
          <a:ea typeface="+mn-ea"/>
          <a:cs typeface="+mn-cs"/>
        </a:defRPr>
      </a:lvl3pPr>
      <a:lvl4pPr marL="2077400" indent="-296772" algn="l" defTabSz="1187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0945" indent="-296772" algn="l" defTabSz="1187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4487" indent="-296772" algn="l" defTabSz="1187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8030" indent="-296772" algn="l" defTabSz="1187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1574" indent="-296772" algn="l" defTabSz="1187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5115" indent="-296772" algn="l" defTabSz="1187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085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544" algn="l" defTabSz="1187085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085" algn="l" defTabSz="1187085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0631" algn="l" defTabSz="1187085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4173" algn="l" defTabSz="1187085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7715" algn="l" defTabSz="1187085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1259" algn="l" defTabSz="1187085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4803" algn="l" defTabSz="1187085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48345" algn="l" defTabSz="1187085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2"/>
          <p:cNvSpPr/>
          <p:nvPr/>
        </p:nvSpPr>
        <p:spPr>
          <a:xfrm>
            <a:off x="12270712" y="1424160"/>
            <a:ext cx="1398786" cy="2004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998" tIns="53259" rIns="106998" bIns="53259"/>
          <a:lstStyle/>
          <a:p>
            <a:pPr>
              <a:lnSpc>
                <a:spcPct val="120000"/>
              </a:lnSpc>
            </a:pPr>
            <a:r>
              <a:rPr lang="en-US" sz="1466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配色参考方案</a:t>
            </a:r>
            <a:r>
              <a:rPr lang="en-US" sz="1466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：</a:t>
            </a:r>
            <a:endParaRPr lang="en-US" sz="2399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466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建议同一页面内不超过四种颜色，以下是13组配色方案，同一页面内只选择一组使用。（</a:t>
            </a:r>
            <a:r>
              <a:rPr lang="en-US" sz="1466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仅供参考</a:t>
            </a:r>
            <a:r>
              <a:rPr lang="en-US" sz="1466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）</a:t>
            </a:r>
            <a:endParaRPr lang="en-US" sz="2399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9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9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9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12270712" y="-61920"/>
            <a:ext cx="1398786" cy="837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998" tIns="53259" rIns="106998" bIns="53259"/>
          <a:lstStyle/>
          <a:p>
            <a:pPr>
              <a:lnSpc>
                <a:spcPct val="120000"/>
              </a:lnSpc>
            </a:pPr>
            <a:r>
              <a:rPr lang="en-US" sz="1466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客户或者合作伙伴的标志放在右上角.</a:t>
            </a:r>
            <a:endParaRPr lang="en-US" sz="2399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9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9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9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12363868" y="4989600"/>
            <a:ext cx="1224958" cy="36816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5"/>
          <p:cNvSpPr/>
          <p:nvPr/>
        </p:nvSpPr>
        <p:spPr>
          <a:xfrm flipV="1">
            <a:off x="12725929" y="3788640"/>
            <a:ext cx="24489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6"/>
          <p:cNvSpPr/>
          <p:nvPr/>
        </p:nvSpPr>
        <p:spPr>
          <a:xfrm flipV="1">
            <a:off x="12971785" y="378864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7"/>
          <p:cNvSpPr/>
          <p:nvPr/>
        </p:nvSpPr>
        <p:spPr>
          <a:xfrm flipV="1">
            <a:off x="13217642" y="3788640"/>
            <a:ext cx="246816" cy="181440"/>
          </a:xfrm>
          <a:prstGeom prst="rect">
            <a:avLst/>
          </a:prstGeom>
          <a:solidFill>
            <a:srgbClr val="99660A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8"/>
          <p:cNvSpPr/>
          <p:nvPr/>
        </p:nvSpPr>
        <p:spPr>
          <a:xfrm flipV="1">
            <a:off x="12478633" y="3788640"/>
            <a:ext cx="24681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9"/>
          <p:cNvSpPr/>
          <p:nvPr/>
        </p:nvSpPr>
        <p:spPr>
          <a:xfrm flipV="1">
            <a:off x="12725929" y="400416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10"/>
          <p:cNvSpPr/>
          <p:nvPr/>
        </p:nvSpPr>
        <p:spPr>
          <a:xfrm flipV="1">
            <a:off x="12971785" y="4004160"/>
            <a:ext cx="24489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1"/>
          <p:cNvSpPr/>
          <p:nvPr/>
        </p:nvSpPr>
        <p:spPr>
          <a:xfrm flipV="1">
            <a:off x="13217642" y="4004160"/>
            <a:ext cx="246816" cy="18144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2"/>
          <p:cNvSpPr/>
          <p:nvPr/>
        </p:nvSpPr>
        <p:spPr>
          <a:xfrm flipV="1">
            <a:off x="12478633" y="400416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3"/>
          <p:cNvSpPr/>
          <p:nvPr/>
        </p:nvSpPr>
        <p:spPr>
          <a:xfrm flipV="1">
            <a:off x="12725929" y="4220160"/>
            <a:ext cx="24489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14"/>
          <p:cNvSpPr/>
          <p:nvPr/>
        </p:nvSpPr>
        <p:spPr>
          <a:xfrm flipV="1">
            <a:off x="12971785" y="4220160"/>
            <a:ext cx="244896" cy="181440"/>
          </a:xfrm>
          <a:prstGeom prst="rect">
            <a:avLst/>
          </a:prstGeom>
          <a:solidFill>
            <a:srgbClr val="0099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5"/>
          <p:cNvSpPr/>
          <p:nvPr/>
        </p:nvSpPr>
        <p:spPr>
          <a:xfrm flipV="1">
            <a:off x="13217642" y="4220160"/>
            <a:ext cx="24681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6"/>
          <p:cNvSpPr/>
          <p:nvPr/>
        </p:nvSpPr>
        <p:spPr>
          <a:xfrm flipV="1">
            <a:off x="12478633" y="4220160"/>
            <a:ext cx="246816" cy="181440"/>
          </a:xfrm>
          <a:prstGeom prst="rect">
            <a:avLst/>
          </a:prstGeom>
          <a:solidFill>
            <a:srgbClr val="CC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7"/>
          <p:cNvSpPr/>
          <p:nvPr/>
        </p:nvSpPr>
        <p:spPr>
          <a:xfrm flipV="1">
            <a:off x="12971785" y="3572640"/>
            <a:ext cx="244896" cy="18816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18"/>
          <p:cNvSpPr/>
          <p:nvPr/>
        </p:nvSpPr>
        <p:spPr>
          <a:xfrm flipV="1">
            <a:off x="13217642" y="3572640"/>
            <a:ext cx="246816" cy="188160"/>
          </a:xfrm>
          <a:prstGeom prst="rect">
            <a:avLst/>
          </a:prstGeom>
          <a:solidFill>
            <a:srgbClr val="CC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19"/>
          <p:cNvSpPr/>
          <p:nvPr/>
        </p:nvSpPr>
        <p:spPr>
          <a:xfrm flipV="1">
            <a:off x="12478633" y="3572640"/>
            <a:ext cx="246816" cy="18816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20"/>
          <p:cNvSpPr/>
          <p:nvPr/>
        </p:nvSpPr>
        <p:spPr>
          <a:xfrm flipV="1">
            <a:off x="12725929" y="3572640"/>
            <a:ext cx="244896" cy="188160"/>
          </a:xfrm>
          <a:prstGeom prst="rect">
            <a:avLst/>
          </a:prstGeom>
          <a:solidFill>
            <a:srgbClr val="66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21"/>
          <p:cNvSpPr/>
          <p:nvPr/>
        </p:nvSpPr>
        <p:spPr>
          <a:xfrm flipV="1">
            <a:off x="12725929" y="458064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2"/>
          <p:cNvSpPr/>
          <p:nvPr/>
        </p:nvSpPr>
        <p:spPr>
          <a:xfrm flipV="1">
            <a:off x="12971785" y="4580640"/>
            <a:ext cx="24489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23"/>
          <p:cNvSpPr/>
          <p:nvPr/>
        </p:nvSpPr>
        <p:spPr>
          <a:xfrm flipV="1">
            <a:off x="13217642" y="4580640"/>
            <a:ext cx="24681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24"/>
          <p:cNvSpPr/>
          <p:nvPr/>
        </p:nvSpPr>
        <p:spPr>
          <a:xfrm flipV="1">
            <a:off x="12478633" y="4580640"/>
            <a:ext cx="246816" cy="181440"/>
          </a:xfrm>
          <a:prstGeom prst="rect">
            <a:avLst/>
          </a:prstGeom>
          <a:solidFill>
            <a:schemeClr val="tx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25"/>
          <p:cNvSpPr/>
          <p:nvPr/>
        </p:nvSpPr>
        <p:spPr>
          <a:xfrm flipV="1">
            <a:off x="12725929" y="4796640"/>
            <a:ext cx="24489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6"/>
          <p:cNvSpPr/>
          <p:nvPr/>
        </p:nvSpPr>
        <p:spPr>
          <a:xfrm flipV="1">
            <a:off x="12971785" y="479664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27"/>
          <p:cNvSpPr/>
          <p:nvPr/>
        </p:nvSpPr>
        <p:spPr>
          <a:xfrm flipV="1">
            <a:off x="13217642" y="479664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8"/>
          <p:cNvSpPr/>
          <p:nvPr/>
        </p:nvSpPr>
        <p:spPr>
          <a:xfrm flipV="1">
            <a:off x="12478633" y="4796640"/>
            <a:ext cx="246816" cy="18144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29"/>
          <p:cNvSpPr/>
          <p:nvPr/>
        </p:nvSpPr>
        <p:spPr>
          <a:xfrm flipV="1">
            <a:off x="12725929" y="5012160"/>
            <a:ext cx="244896" cy="18144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30"/>
          <p:cNvSpPr/>
          <p:nvPr/>
        </p:nvSpPr>
        <p:spPr>
          <a:xfrm flipV="1">
            <a:off x="12971785" y="5012160"/>
            <a:ext cx="244896" cy="181440"/>
          </a:xfrm>
          <a:prstGeom prst="rect">
            <a:avLst/>
          </a:prstGeom>
          <a:solidFill>
            <a:srgbClr val="CC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31"/>
          <p:cNvSpPr/>
          <p:nvPr/>
        </p:nvSpPr>
        <p:spPr>
          <a:xfrm flipV="1">
            <a:off x="13217642" y="5012160"/>
            <a:ext cx="24681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32"/>
          <p:cNvSpPr/>
          <p:nvPr/>
        </p:nvSpPr>
        <p:spPr>
          <a:xfrm flipV="1">
            <a:off x="12478633" y="5012160"/>
            <a:ext cx="246816" cy="18144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33"/>
          <p:cNvSpPr/>
          <p:nvPr/>
        </p:nvSpPr>
        <p:spPr>
          <a:xfrm flipV="1">
            <a:off x="12725929" y="537264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34"/>
          <p:cNvSpPr/>
          <p:nvPr/>
        </p:nvSpPr>
        <p:spPr>
          <a:xfrm flipV="1">
            <a:off x="12971785" y="5372640"/>
            <a:ext cx="24489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35"/>
          <p:cNvSpPr/>
          <p:nvPr/>
        </p:nvSpPr>
        <p:spPr>
          <a:xfrm flipV="1">
            <a:off x="13217642" y="5372640"/>
            <a:ext cx="24681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36"/>
          <p:cNvSpPr/>
          <p:nvPr/>
        </p:nvSpPr>
        <p:spPr>
          <a:xfrm flipV="1">
            <a:off x="12478633" y="5372640"/>
            <a:ext cx="246816" cy="181440"/>
          </a:xfrm>
          <a:prstGeom prst="rect">
            <a:avLst/>
          </a:prstGeom>
          <a:solidFill>
            <a:schemeClr val="tx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37"/>
          <p:cNvSpPr/>
          <p:nvPr/>
        </p:nvSpPr>
        <p:spPr>
          <a:xfrm flipV="1">
            <a:off x="12725929" y="5588640"/>
            <a:ext cx="24489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38"/>
          <p:cNvSpPr/>
          <p:nvPr/>
        </p:nvSpPr>
        <p:spPr>
          <a:xfrm flipV="1">
            <a:off x="12971785" y="558864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39"/>
          <p:cNvSpPr/>
          <p:nvPr/>
        </p:nvSpPr>
        <p:spPr>
          <a:xfrm flipV="1">
            <a:off x="13217642" y="558864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40"/>
          <p:cNvSpPr/>
          <p:nvPr/>
        </p:nvSpPr>
        <p:spPr>
          <a:xfrm flipV="1">
            <a:off x="12478633" y="5588640"/>
            <a:ext cx="246816" cy="181440"/>
          </a:xfrm>
          <a:prstGeom prst="rect">
            <a:avLst/>
          </a:prstGeom>
          <a:solidFill>
            <a:schemeClr val="tx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1"/>
          <p:cNvSpPr/>
          <p:nvPr/>
        </p:nvSpPr>
        <p:spPr>
          <a:xfrm flipV="1">
            <a:off x="12725929" y="5804640"/>
            <a:ext cx="244896" cy="18144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42"/>
          <p:cNvSpPr/>
          <p:nvPr/>
        </p:nvSpPr>
        <p:spPr>
          <a:xfrm flipV="1">
            <a:off x="12971785" y="5804640"/>
            <a:ext cx="244896" cy="181440"/>
          </a:xfrm>
          <a:prstGeom prst="rect">
            <a:avLst/>
          </a:prstGeom>
          <a:solidFill>
            <a:srgbClr val="CC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3"/>
          <p:cNvSpPr/>
          <p:nvPr/>
        </p:nvSpPr>
        <p:spPr>
          <a:xfrm flipV="1">
            <a:off x="13217642" y="5804640"/>
            <a:ext cx="24681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4"/>
          <p:cNvSpPr/>
          <p:nvPr/>
        </p:nvSpPr>
        <p:spPr>
          <a:xfrm flipV="1">
            <a:off x="12478633" y="5804640"/>
            <a:ext cx="246816" cy="181440"/>
          </a:xfrm>
          <a:prstGeom prst="rect">
            <a:avLst/>
          </a:prstGeom>
          <a:solidFill>
            <a:schemeClr val="tx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5"/>
          <p:cNvSpPr/>
          <p:nvPr/>
        </p:nvSpPr>
        <p:spPr>
          <a:xfrm flipV="1">
            <a:off x="12725929" y="616512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6"/>
          <p:cNvSpPr/>
          <p:nvPr/>
        </p:nvSpPr>
        <p:spPr>
          <a:xfrm flipV="1">
            <a:off x="12971785" y="6165120"/>
            <a:ext cx="24489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7"/>
          <p:cNvSpPr/>
          <p:nvPr/>
        </p:nvSpPr>
        <p:spPr>
          <a:xfrm flipV="1">
            <a:off x="13217642" y="6165120"/>
            <a:ext cx="24681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48"/>
          <p:cNvSpPr/>
          <p:nvPr/>
        </p:nvSpPr>
        <p:spPr>
          <a:xfrm flipV="1">
            <a:off x="12478633" y="6165120"/>
            <a:ext cx="246816" cy="181440"/>
          </a:xfrm>
          <a:prstGeom prst="rect">
            <a:avLst/>
          </a:prstGeom>
          <a:solidFill>
            <a:schemeClr val="bg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49"/>
          <p:cNvSpPr/>
          <p:nvPr/>
        </p:nvSpPr>
        <p:spPr>
          <a:xfrm flipV="1">
            <a:off x="12725929" y="6390240"/>
            <a:ext cx="24489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50"/>
          <p:cNvSpPr/>
          <p:nvPr/>
        </p:nvSpPr>
        <p:spPr>
          <a:xfrm flipV="1">
            <a:off x="12971785" y="639024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51"/>
          <p:cNvSpPr/>
          <p:nvPr/>
        </p:nvSpPr>
        <p:spPr>
          <a:xfrm flipV="1">
            <a:off x="13217642" y="639024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52"/>
          <p:cNvSpPr/>
          <p:nvPr/>
        </p:nvSpPr>
        <p:spPr>
          <a:xfrm flipV="1">
            <a:off x="12478633" y="6390240"/>
            <a:ext cx="246816" cy="181440"/>
          </a:xfrm>
          <a:prstGeom prst="rect">
            <a:avLst/>
          </a:prstGeom>
          <a:solidFill>
            <a:schemeClr val="bg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53"/>
          <p:cNvSpPr/>
          <p:nvPr/>
        </p:nvSpPr>
        <p:spPr>
          <a:xfrm flipV="1">
            <a:off x="12725929" y="6613920"/>
            <a:ext cx="244896" cy="181440"/>
          </a:xfrm>
          <a:prstGeom prst="rect">
            <a:avLst/>
          </a:prstGeom>
          <a:solidFill>
            <a:schemeClr val="hlink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4"/>
          <p:cNvSpPr/>
          <p:nvPr/>
        </p:nvSpPr>
        <p:spPr>
          <a:xfrm flipV="1">
            <a:off x="12971785" y="6613920"/>
            <a:ext cx="244896" cy="181440"/>
          </a:xfrm>
          <a:prstGeom prst="rect">
            <a:avLst/>
          </a:prstGeom>
          <a:solidFill>
            <a:schemeClr val="accent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55"/>
          <p:cNvSpPr/>
          <p:nvPr/>
        </p:nvSpPr>
        <p:spPr>
          <a:xfrm flipV="1">
            <a:off x="13217642" y="6613920"/>
            <a:ext cx="246816" cy="18144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56"/>
          <p:cNvSpPr/>
          <p:nvPr/>
        </p:nvSpPr>
        <p:spPr>
          <a:xfrm flipV="1">
            <a:off x="12478633" y="6613920"/>
            <a:ext cx="246816" cy="181440"/>
          </a:xfrm>
          <a:prstGeom prst="rect">
            <a:avLst/>
          </a:prstGeom>
          <a:solidFill>
            <a:schemeClr val="bg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PlaceHolder 58"/>
          <p:cNvSpPr>
            <a:spLocks noGrp="1"/>
          </p:cNvSpPr>
          <p:nvPr>
            <p:ph type="title"/>
          </p:nvPr>
        </p:nvSpPr>
        <p:spPr>
          <a:xfrm>
            <a:off x="609839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5865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0" name="PlaceHolder 59"/>
          <p:cNvSpPr>
            <a:spLocks noGrp="1"/>
          </p:cNvSpPr>
          <p:nvPr>
            <p:ph type="body"/>
          </p:nvPr>
        </p:nvSpPr>
        <p:spPr>
          <a:xfrm>
            <a:off x="609839" y="1305640"/>
            <a:ext cx="10976607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65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1151510" lvl="1" indent="-431816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732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727266" lvl="2" indent="-383836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199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2303020" lvl="3" indent="-287878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66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878776" lvl="4" indent="-287878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6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3454532" lvl="5" indent="-287878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6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4030286" lvl="6" indent="-287878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6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98" name="Rectangle 86"/>
          <p:cNvSpPr>
            <a:spLocks noChangeArrowheads="1"/>
          </p:cNvSpPr>
          <p:nvPr userDrawn="1"/>
        </p:nvSpPr>
        <p:spPr bwMode="auto">
          <a:xfrm>
            <a:off x="10338731" y="6536160"/>
            <a:ext cx="704942" cy="32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682" eaLnBrk="0" hangingPunct="0">
              <a:lnSpc>
                <a:spcPct val="85000"/>
              </a:lnSpc>
              <a:buClrTx/>
              <a:buFontTx/>
              <a:buNone/>
            </a:pPr>
            <a:endParaRPr lang="de-DE" sz="933" b="0" dirty="0">
              <a:ea typeface="MS PGothic" pitchFamily="34" charset="-128"/>
            </a:endParaRPr>
          </a:p>
          <a:p>
            <a:pPr defTabSz="783682" eaLnBrk="0" hangingPunct="0">
              <a:lnSpc>
                <a:spcPct val="85000"/>
              </a:lnSpc>
              <a:buClrTx/>
              <a:buFontTx/>
              <a:buNone/>
            </a:pPr>
            <a:r>
              <a:rPr lang="de-DE" sz="933" b="0" dirty="0">
                <a:ea typeface="MS PGothic" pitchFamily="34" charset="-128"/>
              </a:rPr>
              <a:t>Page </a:t>
            </a:r>
            <a:fld id="{E68EC476-442B-4BB7-9603-F1440C241F3D}" type="slidenum">
              <a:rPr lang="de-DE" sz="933" b="0">
                <a:ea typeface="MS PGothic" pitchFamily="34" charset="-128"/>
              </a:rPr>
              <a:pPr defTabSz="783682" eaLnBrk="0" hangingPunct="0">
                <a:lnSpc>
                  <a:spcPct val="85000"/>
                </a:lnSpc>
                <a:buClrTx/>
                <a:buFontTx/>
                <a:buNone/>
              </a:pPr>
              <a:t>‹#›</a:t>
            </a:fld>
            <a:endParaRPr lang="en-GB" sz="933" b="0" dirty="0">
              <a:ea typeface="MS PGothic" pitchFamily="34" charset="-128"/>
            </a:endParaRPr>
          </a:p>
        </p:txBody>
      </p:sp>
      <p:pic>
        <p:nvPicPr>
          <p:cNvPr id="106" name="Picture 79"/>
          <p:cNvPicPr/>
          <p:nvPr userDrawn="1"/>
        </p:nvPicPr>
        <p:blipFill>
          <a:blip r:embed="rId12"/>
          <a:stretch/>
        </p:blipFill>
        <p:spPr>
          <a:xfrm>
            <a:off x="11180366" y="6390240"/>
            <a:ext cx="879704" cy="46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17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</p:sldLayoutIdLst>
  <p:txStyles>
    <p:titleStyle/>
    <p:bodyStyle>
      <a:lvl1pPr marL="432000" indent="-324000">
        <a:buClr>
          <a:srgbClr val="000000"/>
        </a:buClr>
        <a:buSzPct val="45000"/>
        <a:buFont typeface="Wingdings" charset="2"/>
        <a:buChar char=""/>
        <a:defRPr/>
      </a:lvl1pPr>
    </p:bodyStyle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368371" y="6402808"/>
            <a:ext cx="6291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9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1" r:id="rId2"/>
    <p:sldLayoutId id="2147484242" r:id="rId3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7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8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5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5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0" y="2625391"/>
            <a:ext cx="1967973" cy="4233515"/>
            <a:chOff x="5343885" y="-48857"/>
            <a:chExt cx="327131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034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034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034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190/233/238</a:t>
              </a: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0/0/0</a:t>
              </a: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1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2" r:id="rId2"/>
  </p:sldLayoutIdLst>
  <p:hf hdr="0" ftr="0" dt="0"/>
  <p:txStyles>
    <p:titleStyle>
      <a:lvl1pPr algn="l" defTabSz="1187610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061" indent="-297061" algn="l" defTabSz="1187610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549" indent="-297061" algn="l" defTabSz="118761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2pPr>
      <a:lvl3pPr marL="1484036" indent="-297061" algn="l" defTabSz="118761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3pPr>
      <a:lvl4pPr marL="2077524" indent="-297061" algn="l" defTabSz="118761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671646" indent="-297061" algn="l" defTabSz="118761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3265133" indent="-297061" algn="l" defTabSz="118761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858621" indent="-297061" algn="l" defTabSz="118761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452743" indent="-297061" algn="l" defTabSz="118761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5046231" indent="-297061" algn="l" defTabSz="118761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10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1pPr>
      <a:lvl2pPr marL="593488" algn="l" defTabSz="1187610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2pPr>
      <a:lvl3pPr marL="1187610" algn="l" defTabSz="1187610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781097" algn="l" defTabSz="1187610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5" algn="l" defTabSz="1187610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5pPr>
      <a:lvl6pPr marL="2968072" algn="l" defTabSz="1187610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562195" algn="l" defTabSz="1187610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155682" algn="l" defTabSz="1187610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0" algn="l" defTabSz="1187610" rtl="0" eaLnBrk="1" latinLnBrk="0" hangingPunct="1"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9" y="6356939"/>
            <a:ext cx="23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1D1D1B"/>
                </a:solidFill>
                <a:latin typeface="Assistant" panose="00000500000000000000" pitchFamily="2" charset="-79"/>
                <a:cs typeface="Assistant" panose="00000500000000000000" pitchFamily="2" charset="-79"/>
              </a:rPr>
              <a:t>Huawei Proprietary - </a:t>
            </a:r>
            <a:br>
              <a:rPr lang="en-US" altLang="zh-CN" sz="900" dirty="0">
                <a:solidFill>
                  <a:srgbClr val="1D1D1B"/>
                </a:solidFill>
                <a:latin typeface="Assistant" panose="00000500000000000000" pitchFamily="2" charset="-79"/>
                <a:cs typeface="Assistant" panose="00000500000000000000" pitchFamily="2" charset="-79"/>
              </a:rPr>
            </a:br>
            <a:r>
              <a:rPr lang="en-US" altLang="zh-CN" sz="900" dirty="0">
                <a:solidFill>
                  <a:srgbClr val="1D1D1B"/>
                </a:solidFill>
                <a:latin typeface="Assistant" panose="00000500000000000000" pitchFamily="2" charset="-79"/>
                <a:cs typeface="Assistant" panose="00000500000000000000" pitchFamily="2" charset="-79"/>
              </a:rPr>
              <a:t>Restricted Distribution</a:t>
            </a:r>
            <a:endParaRPr lang="en-US" sz="900" dirty="0">
              <a:solidFill>
                <a:srgbClr val="1D1D1B"/>
              </a:solidFill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368372" y="6402810"/>
            <a:ext cx="6291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r>
              <a:rPr lang="en-US" altLang="zh-CN" sz="900" dirty="0">
                <a:solidFill>
                  <a:srgbClr val="1D1D1B"/>
                </a:solidFill>
                <a:latin typeface="Assistant" panose="00000500000000000000" pitchFamily="2" charset="-79"/>
                <a:cs typeface="Assistant" panose="00000500000000000000" pitchFamily="2" charset="-79"/>
              </a:rPr>
              <a:t>Page </a:t>
            </a: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ssistant" panose="00000500000000000000" pitchFamily="2" charset="-79"/>
                <a:cs typeface="Assistant" panose="00000500000000000000" pitchFamily="2" charset="-79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3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ssistant" panose="00000500000000000000" pitchFamily="2" charset="-79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ssistant" panose="00000500000000000000" pitchFamily="2" charset="-79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ssistant" panose="00000500000000000000" pitchFamily="2" charset="-79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ssistant" panose="00000500000000000000" pitchFamily="2" charset="-79"/>
                  <a:ea typeface="Arial" charset="0"/>
                  <a:cs typeface="Assistant" panose="00000500000000000000" pitchFamily="2" charset="-79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982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5C7A6-B3BD-40C3-829F-26B6BF7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0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27312-2B46-4E8E-BE67-1B3EDA570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03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6C9B5-7AEE-4977-BCA9-26CE0A530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494D5-08E9-4196-8F3B-30B4131E92F4}" type="datetimeFigureOut">
              <a:rPr lang="aa-ET" smtClean="0"/>
              <a:t>03/12/2025</a:t>
            </a:fld>
            <a:endParaRPr lang="aa-E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8A5BB-4508-4FB7-A3FA-3AC09C101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BBCE1-BAD9-4105-8ADD-DC4AC3FFD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3775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0E7B-D4B4-4A85-A3F2-783EC858189C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9361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a-E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89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8" r:id="rId2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368370" y="6402806"/>
            <a:ext cx="6291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2"/>
          <p:cNvSpPr/>
          <p:nvPr/>
        </p:nvSpPr>
        <p:spPr>
          <a:xfrm>
            <a:off x="12270712" y="1424160"/>
            <a:ext cx="1398786" cy="2004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956" tIns="53238" rIns="106956" bIns="53238"/>
          <a:lstStyle/>
          <a:p>
            <a:pPr>
              <a:lnSpc>
                <a:spcPct val="120000"/>
              </a:lnSpc>
            </a:pPr>
            <a:r>
              <a:rPr lang="en-US" sz="1465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配色参考方案</a:t>
            </a:r>
            <a:r>
              <a:rPr lang="en-US" sz="1465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：</a:t>
            </a:r>
            <a:endParaRPr lang="en-US" sz="239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465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建议同一页面内不超过四种颜色，以下是13组配色方案，同一页面内只选择一组使用。（</a:t>
            </a:r>
            <a:r>
              <a:rPr lang="en-US" sz="1465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仅供参考</a:t>
            </a:r>
            <a:r>
              <a:rPr lang="en-US" sz="1465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）</a:t>
            </a:r>
            <a:endParaRPr lang="en-US" sz="239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12270712" y="-61920"/>
            <a:ext cx="1398786" cy="837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956" tIns="53238" rIns="106956" bIns="53238"/>
          <a:lstStyle/>
          <a:p>
            <a:pPr>
              <a:lnSpc>
                <a:spcPct val="120000"/>
              </a:lnSpc>
            </a:pPr>
            <a:r>
              <a:rPr lang="en-US" sz="1465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客户或者合作伙伴的标志放在右上角.</a:t>
            </a:r>
            <a:endParaRPr lang="en-US" sz="2398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8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8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398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12363868" y="4989600"/>
            <a:ext cx="1224958" cy="36816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5"/>
          <p:cNvSpPr/>
          <p:nvPr/>
        </p:nvSpPr>
        <p:spPr>
          <a:xfrm flipV="1">
            <a:off x="12725929" y="3788640"/>
            <a:ext cx="24489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6"/>
          <p:cNvSpPr/>
          <p:nvPr/>
        </p:nvSpPr>
        <p:spPr>
          <a:xfrm flipV="1">
            <a:off x="12971785" y="378864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7"/>
          <p:cNvSpPr/>
          <p:nvPr/>
        </p:nvSpPr>
        <p:spPr>
          <a:xfrm flipV="1">
            <a:off x="13217642" y="3788640"/>
            <a:ext cx="246816" cy="181440"/>
          </a:xfrm>
          <a:prstGeom prst="rect">
            <a:avLst/>
          </a:prstGeom>
          <a:solidFill>
            <a:srgbClr val="99660A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8"/>
          <p:cNvSpPr/>
          <p:nvPr/>
        </p:nvSpPr>
        <p:spPr>
          <a:xfrm flipV="1">
            <a:off x="12478633" y="3788640"/>
            <a:ext cx="24681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9"/>
          <p:cNvSpPr/>
          <p:nvPr/>
        </p:nvSpPr>
        <p:spPr>
          <a:xfrm flipV="1">
            <a:off x="12725929" y="400416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10"/>
          <p:cNvSpPr/>
          <p:nvPr/>
        </p:nvSpPr>
        <p:spPr>
          <a:xfrm flipV="1">
            <a:off x="12971785" y="4004160"/>
            <a:ext cx="24489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1"/>
          <p:cNvSpPr/>
          <p:nvPr/>
        </p:nvSpPr>
        <p:spPr>
          <a:xfrm flipV="1">
            <a:off x="13217642" y="4004160"/>
            <a:ext cx="246816" cy="18144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2"/>
          <p:cNvSpPr/>
          <p:nvPr/>
        </p:nvSpPr>
        <p:spPr>
          <a:xfrm flipV="1">
            <a:off x="12478633" y="400416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3"/>
          <p:cNvSpPr/>
          <p:nvPr/>
        </p:nvSpPr>
        <p:spPr>
          <a:xfrm flipV="1">
            <a:off x="12725929" y="4220160"/>
            <a:ext cx="24489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14"/>
          <p:cNvSpPr/>
          <p:nvPr/>
        </p:nvSpPr>
        <p:spPr>
          <a:xfrm flipV="1">
            <a:off x="12971785" y="4220160"/>
            <a:ext cx="244896" cy="181440"/>
          </a:xfrm>
          <a:prstGeom prst="rect">
            <a:avLst/>
          </a:prstGeom>
          <a:solidFill>
            <a:srgbClr val="0099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5"/>
          <p:cNvSpPr/>
          <p:nvPr/>
        </p:nvSpPr>
        <p:spPr>
          <a:xfrm flipV="1">
            <a:off x="13217642" y="4220160"/>
            <a:ext cx="24681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6"/>
          <p:cNvSpPr/>
          <p:nvPr/>
        </p:nvSpPr>
        <p:spPr>
          <a:xfrm flipV="1">
            <a:off x="12478633" y="4220160"/>
            <a:ext cx="246816" cy="181440"/>
          </a:xfrm>
          <a:prstGeom prst="rect">
            <a:avLst/>
          </a:prstGeom>
          <a:solidFill>
            <a:srgbClr val="CC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7"/>
          <p:cNvSpPr/>
          <p:nvPr/>
        </p:nvSpPr>
        <p:spPr>
          <a:xfrm flipV="1">
            <a:off x="12971785" y="3572640"/>
            <a:ext cx="244896" cy="18816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18"/>
          <p:cNvSpPr/>
          <p:nvPr/>
        </p:nvSpPr>
        <p:spPr>
          <a:xfrm flipV="1">
            <a:off x="13217642" y="3572640"/>
            <a:ext cx="246816" cy="188160"/>
          </a:xfrm>
          <a:prstGeom prst="rect">
            <a:avLst/>
          </a:prstGeom>
          <a:solidFill>
            <a:srgbClr val="CC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19"/>
          <p:cNvSpPr/>
          <p:nvPr/>
        </p:nvSpPr>
        <p:spPr>
          <a:xfrm flipV="1">
            <a:off x="12478633" y="3572640"/>
            <a:ext cx="246816" cy="18816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20"/>
          <p:cNvSpPr/>
          <p:nvPr/>
        </p:nvSpPr>
        <p:spPr>
          <a:xfrm flipV="1">
            <a:off x="12725929" y="3572640"/>
            <a:ext cx="244896" cy="188160"/>
          </a:xfrm>
          <a:prstGeom prst="rect">
            <a:avLst/>
          </a:prstGeom>
          <a:solidFill>
            <a:srgbClr val="66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21"/>
          <p:cNvSpPr/>
          <p:nvPr/>
        </p:nvSpPr>
        <p:spPr>
          <a:xfrm flipV="1">
            <a:off x="12725929" y="458064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2"/>
          <p:cNvSpPr/>
          <p:nvPr/>
        </p:nvSpPr>
        <p:spPr>
          <a:xfrm flipV="1">
            <a:off x="12971785" y="4580640"/>
            <a:ext cx="24489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23"/>
          <p:cNvSpPr/>
          <p:nvPr/>
        </p:nvSpPr>
        <p:spPr>
          <a:xfrm flipV="1">
            <a:off x="13217642" y="4580640"/>
            <a:ext cx="24681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24"/>
          <p:cNvSpPr/>
          <p:nvPr/>
        </p:nvSpPr>
        <p:spPr>
          <a:xfrm flipV="1">
            <a:off x="12478633" y="4580640"/>
            <a:ext cx="246816" cy="181440"/>
          </a:xfrm>
          <a:prstGeom prst="rect">
            <a:avLst/>
          </a:prstGeom>
          <a:solidFill>
            <a:schemeClr val="tx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25"/>
          <p:cNvSpPr/>
          <p:nvPr/>
        </p:nvSpPr>
        <p:spPr>
          <a:xfrm flipV="1">
            <a:off x="12725929" y="4796640"/>
            <a:ext cx="24489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6"/>
          <p:cNvSpPr/>
          <p:nvPr/>
        </p:nvSpPr>
        <p:spPr>
          <a:xfrm flipV="1">
            <a:off x="12971785" y="479664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27"/>
          <p:cNvSpPr/>
          <p:nvPr/>
        </p:nvSpPr>
        <p:spPr>
          <a:xfrm flipV="1">
            <a:off x="13217642" y="479664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8"/>
          <p:cNvSpPr/>
          <p:nvPr/>
        </p:nvSpPr>
        <p:spPr>
          <a:xfrm flipV="1">
            <a:off x="12478633" y="4796640"/>
            <a:ext cx="246816" cy="18144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29"/>
          <p:cNvSpPr/>
          <p:nvPr/>
        </p:nvSpPr>
        <p:spPr>
          <a:xfrm flipV="1">
            <a:off x="12725929" y="5012160"/>
            <a:ext cx="244896" cy="18144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30"/>
          <p:cNvSpPr/>
          <p:nvPr/>
        </p:nvSpPr>
        <p:spPr>
          <a:xfrm flipV="1">
            <a:off x="12971785" y="5012160"/>
            <a:ext cx="244896" cy="181440"/>
          </a:xfrm>
          <a:prstGeom prst="rect">
            <a:avLst/>
          </a:prstGeom>
          <a:solidFill>
            <a:srgbClr val="CC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31"/>
          <p:cNvSpPr/>
          <p:nvPr/>
        </p:nvSpPr>
        <p:spPr>
          <a:xfrm flipV="1">
            <a:off x="13217642" y="5012160"/>
            <a:ext cx="24681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32"/>
          <p:cNvSpPr/>
          <p:nvPr/>
        </p:nvSpPr>
        <p:spPr>
          <a:xfrm flipV="1">
            <a:off x="12478633" y="5012160"/>
            <a:ext cx="246816" cy="18144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33"/>
          <p:cNvSpPr/>
          <p:nvPr/>
        </p:nvSpPr>
        <p:spPr>
          <a:xfrm flipV="1">
            <a:off x="12725929" y="537264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34"/>
          <p:cNvSpPr/>
          <p:nvPr/>
        </p:nvSpPr>
        <p:spPr>
          <a:xfrm flipV="1">
            <a:off x="12971785" y="5372640"/>
            <a:ext cx="24489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35"/>
          <p:cNvSpPr/>
          <p:nvPr/>
        </p:nvSpPr>
        <p:spPr>
          <a:xfrm flipV="1">
            <a:off x="13217642" y="5372640"/>
            <a:ext cx="24681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36"/>
          <p:cNvSpPr/>
          <p:nvPr/>
        </p:nvSpPr>
        <p:spPr>
          <a:xfrm flipV="1">
            <a:off x="12478633" y="5372640"/>
            <a:ext cx="246816" cy="181440"/>
          </a:xfrm>
          <a:prstGeom prst="rect">
            <a:avLst/>
          </a:prstGeom>
          <a:solidFill>
            <a:schemeClr val="tx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37"/>
          <p:cNvSpPr/>
          <p:nvPr/>
        </p:nvSpPr>
        <p:spPr>
          <a:xfrm flipV="1">
            <a:off x="12725929" y="5588640"/>
            <a:ext cx="24489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38"/>
          <p:cNvSpPr/>
          <p:nvPr/>
        </p:nvSpPr>
        <p:spPr>
          <a:xfrm flipV="1">
            <a:off x="12971785" y="558864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39"/>
          <p:cNvSpPr/>
          <p:nvPr/>
        </p:nvSpPr>
        <p:spPr>
          <a:xfrm flipV="1">
            <a:off x="13217642" y="558864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40"/>
          <p:cNvSpPr/>
          <p:nvPr/>
        </p:nvSpPr>
        <p:spPr>
          <a:xfrm flipV="1">
            <a:off x="12478633" y="5588640"/>
            <a:ext cx="246816" cy="181440"/>
          </a:xfrm>
          <a:prstGeom prst="rect">
            <a:avLst/>
          </a:prstGeom>
          <a:solidFill>
            <a:schemeClr val="tx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1"/>
          <p:cNvSpPr/>
          <p:nvPr/>
        </p:nvSpPr>
        <p:spPr>
          <a:xfrm flipV="1">
            <a:off x="12725929" y="5804640"/>
            <a:ext cx="244896" cy="18144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42"/>
          <p:cNvSpPr/>
          <p:nvPr/>
        </p:nvSpPr>
        <p:spPr>
          <a:xfrm flipV="1">
            <a:off x="12971785" y="5804640"/>
            <a:ext cx="244896" cy="181440"/>
          </a:xfrm>
          <a:prstGeom prst="rect">
            <a:avLst/>
          </a:prstGeom>
          <a:solidFill>
            <a:srgbClr val="CC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3"/>
          <p:cNvSpPr/>
          <p:nvPr/>
        </p:nvSpPr>
        <p:spPr>
          <a:xfrm flipV="1">
            <a:off x="13217642" y="5804640"/>
            <a:ext cx="24681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4"/>
          <p:cNvSpPr/>
          <p:nvPr/>
        </p:nvSpPr>
        <p:spPr>
          <a:xfrm flipV="1">
            <a:off x="12478633" y="5804640"/>
            <a:ext cx="246816" cy="181440"/>
          </a:xfrm>
          <a:prstGeom prst="rect">
            <a:avLst/>
          </a:prstGeom>
          <a:solidFill>
            <a:schemeClr val="tx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5"/>
          <p:cNvSpPr/>
          <p:nvPr/>
        </p:nvSpPr>
        <p:spPr>
          <a:xfrm flipV="1">
            <a:off x="12725929" y="616512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6"/>
          <p:cNvSpPr/>
          <p:nvPr/>
        </p:nvSpPr>
        <p:spPr>
          <a:xfrm flipV="1">
            <a:off x="12971785" y="6165120"/>
            <a:ext cx="24489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7"/>
          <p:cNvSpPr/>
          <p:nvPr/>
        </p:nvSpPr>
        <p:spPr>
          <a:xfrm flipV="1">
            <a:off x="13217642" y="6165120"/>
            <a:ext cx="24681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48"/>
          <p:cNvSpPr/>
          <p:nvPr/>
        </p:nvSpPr>
        <p:spPr>
          <a:xfrm flipV="1">
            <a:off x="12478633" y="6165120"/>
            <a:ext cx="246816" cy="181440"/>
          </a:xfrm>
          <a:prstGeom prst="rect">
            <a:avLst/>
          </a:prstGeom>
          <a:solidFill>
            <a:schemeClr val="bg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49"/>
          <p:cNvSpPr/>
          <p:nvPr/>
        </p:nvSpPr>
        <p:spPr>
          <a:xfrm flipV="1">
            <a:off x="12725929" y="6390240"/>
            <a:ext cx="24489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50"/>
          <p:cNvSpPr/>
          <p:nvPr/>
        </p:nvSpPr>
        <p:spPr>
          <a:xfrm flipV="1">
            <a:off x="12971785" y="639024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51"/>
          <p:cNvSpPr/>
          <p:nvPr/>
        </p:nvSpPr>
        <p:spPr>
          <a:xfrm flipV="1">
            <a:off x="13217642" y="639024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52"/>
          <p:cNvSpPr/>
          <p:nvPr/>
        </p:nvSpPr>
        <p:spPr>
          <a:xfrm flipV="1">
            <a:off x="12478633" y="6390240"/>
            <a:ext cx="246816" cy="181440"/>
          </a:xfrm>
          <a:prstGeom prst="rect">
            <a:avLst/>
          </a:prstGeom>
          <a:solidFill>
            <a:schemeClr val="bg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53"/>
          <p:cNvSpPr/>
          <p:nvPr/>
        </p:nvSpPr>
        <p:spPr>
          <a:xfrm flipV="1">
            <a:off x="12725929" y="6613920"/>
            <a:ext cx="244896" cy="181440"/>
          </a:xfrm>
          <a:prstGeom prst="rect">
            <a:avLst/>
          </a:prstGeom>
          <a:solidFill>
            <a:schemeClr val="hlink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4"/>
          <p:cNvSpPr/>
          <p:nvPr/>
        </p:nvSpPr>
        <p:spPr>
          <a:xfrm flipV="1">
            <a:off x="12971785" y="6613920"/>
            <a:ext cx="244896" cy="181440"/>
          </a:xfrm>
          <a:prstGeom prst="rect">
            <a:avLst/>
          </a:prstGeom>
          <a:solidFill>
            <a:schemeClr val="accent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55"/>
          <p:cNvSpPr/>
          <p:nvPr/>
        </p:nvSpPr>
        <p:spPr>
          <a:xfrm flipV="1">
            <a:off x="13217642" y="6613920"/>
            <a:ext cx="246816" cy="18144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56"/>
          <p:cNvSpPr/>
          <p:nvPr/>
        </p:nvSpPr>
        <p:spPr>
          <a:xfrm flipV="1">
            <a:off x="12478633" y="6613920"/>
            <a:ext cx="246816" cy="181440"/>
          </a:xfrm>
          <a:prstGeom prst="rect">
            <a:avLst/>
          </a:prstGeom>
          <a:solidFill>
            <a:schemeClr val="bg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PlaceHolder 58"/>
          <p:cNvSpPr>
            <a:spLocks noGrp="1"/>
          </p:cNvSpPr>
          <p:nvPr>
            <p:ph type="title"/>
          </p:nvPr>
        </p:nvSpPr>
        <p:spPr>
          <a:xfrm>
            <a:off x="609840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5863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0" name="PlaceHolder 59"/>
          <p:cNvSpPr>
            <a:spLocks noGrp="1"/>
          </p:cNvSpPr>
          <p:nvPr>
            <p:ph type="body"/>
          </p:nvPr>
        </p:nvSpPr>
        <p:spPr>
          <a:xfrm>
            <a:off x="609840" y="1305640"/>
            <a:ext cx="10976607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63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1151049" lvl="1" indent="-431643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731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726575" lvl="2" indent="-383682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198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2302099" lvl="3" indent="-287763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65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877624" lvl="4" indent="-287763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5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3453150" lvl="5" indent="-287763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5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4028674" lvl="6" indent="-287763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5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98" name="Rectangle 86"/>
          <p:cNvSpPr>
            <a:spLocks noChangeArrowheads="1"/>
          </p:cNvSpPr>
          <p:nvPr userDrawn="1"/>
        </p:nvSpPr>
        <p:spPr bwMode="auto">
          <a:xfrm>
            <a:off x="10338731" y="6536162"/>
            <a:ext cx="704942" cy="32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369" eaLnBrk="0" hangingPunct="0">
              <a:lnSpc>
                <a:spcPct val="85000"/>
              </a:lnSpc>
              <a:buClrTx/>
              <a:buFontTx/>
              <a:buNone/>
            </a:pPr>
            <a:endParaRPr lang="de-DE" sz="933" b="0" dirty="0">
              <a:ea typeface="MS PGothic" pitchFamily="34" charset="-128"/>
            </a:endParaRPr>
          </a:p>
          <a:p>
            <a:pPr defTabSz="783369" eaLnBrk="0" hangingPunct="0">
              <a:lnSpc>
                <a:spcPct val="85000"/>
              </a:lnSpc>
              <a:buClrTx/>
              <a:buFontTx/>
              <a:buNone/>
            </a:pPr>
            <a:r>
              <a:rPr lang="de-DE" sz="933" b="0" dirty="0">
                <a:ea typeface="MS PGothic" pitchFamily="34" charset="-128"/>
              </a:rPr>
              <a:t>Page </a:t>
            </a:r>
            <a:fld id="{E68EC476-442B-4BB7-9603-F1440C241F3D}" type="slidenum">
              <a:rPr lang="de-DE" sz="933" b="0">
                <a:ea typeface="MS PGothic" pitchFamily="34" charset="-128"/>
              </a:rPr>
              <a:pPr defTabSz="783369" eaLnBrk="0" hangingPunct="0">
                <a:lnSpc>
                  <a:spcPct val="85000"/>
                </a:lnSpc>
                <a:buClrTx/>
                <a:buFontTx/>
                <a:buNone/>
              </a:pPr>
              <a:t>‹#›</a:t>
            </a:fld>
            <a:endParaRPr lang="en-GB" sz="933" b="0" dirty="0">
              <a:ea typeface="MS PGothic" pitchFamily="34" charset="-128"/>
            </a:endParaRPr>
          </a:p>
        </p:txBody>
      </p:sp>
      <p:pic>
        <p:nvPicPr>
          <p:cNvPr id="106" name="Picture 79"/>
          <p:cNvPicPr/>
          <p:nvPr userDrawn="1"/>
        </p:nvPicPr>
        <p:blipFill>
          <a:blip r:embed="rId12"/>
          <a:stretch/>
        </p:blipFill>
        <p:spPr>
          <a:xfrm>
            <a:off x="11180366" y="6390240"/>
            <a:ext cx="879704" cy="46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29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</p:sldLayoutIdLst>
  <p:txStyles>
    <p:titleStyle/>
    <p:bodyStyle>
      <a:lvl1pPr marL="432000" indent="-324000">
        <a:buClr>
          <a:srgbClr val="000000"/>
        </a:buClr>
        <a:buSzPct val="45000"/>
        <a:buFont typeface="Wingdings" charset="2"/>
        <a:buChar char=""/>
        <a:defRPr/>
      </a:lvl1pPr>
    </p:bodyStyle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  <p:sldLayoutId id="2147484300" r:id="rId9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897" r:id="rId2"/>
    <p:sldLayoutId id="2147483932" r:id="rId3"/>
  </p:sldLayoutIdLst>
  <p:hf sldNum="0"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1207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7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582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582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0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204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204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204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</p:sldLayoutIdLst>
  <p:hf sldNum="0" hdr="0" ftr="0" dt="0"/>
  <p:txStyles>
    <p:titleStyle>
      <a:lvl1pPr algn="l" defTabSz="1187441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61" indent="-296861" algn="l" defTabSz="1187441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582" indent="-296861" algn="l" defTabSz="1187441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303" indent="-296861" algn="l" defTabSz="1187441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8024" indent="-296861" algn="l" defTabSz="1187441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1746" indent="-296861" algn="l" defTabSz="1187441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5467" indent="-296861" algn="l" defTabSz="1187441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188" indent="-296861" algn="l" defTabSz="1187441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2909" indent="-296861" algn="l" defTabSz="1187441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6629" indent="-296861" algn="l" defTabSz="1187441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41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722" algn="l" defTabSz="1187441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441" algn="l" defTabSz="1187441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165" algn="l" defTabSz="1187441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4885" algn="l" defTabSz="1187441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8606" algn="l" defTabSz="1187441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2327" algn="l" defTabSz="1187441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050" algn="l" defTabSz="1187441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49770" algn="l" defTabSz="1187441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2"/>
          <p:cNvSpPr/>
          <p:nvPr/>
        </p:nvSpPr>
        <p:spPr>
          <a:xfrm>
            <a:off x="12270712" y="1424160"/>
            <a:ext cx="1398786" cy="2004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7040" tIns="53280" rIns="107040" bIns="53280"/>
          <a:lstStyle/>
          <a:p>
            <a:pPr>
              <a:lnSpc>
                <a:spcPct val="120000"/>
              </a:lnSpc>
            </a:pPr>
            <a:r>
              <a:rPr lang="en-US" sz="1467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配色参考方案</a:t>
            </a:r>
            <a:r>
              <a:rPr lang="en-US" sz="1467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：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467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建议同一页面内不超过四种颜色，以下是13组配色方案，同一页面内只选择一组使用。（</a:t>
            </a:r>
            <a:r>
              <a:rPr lang="en-US" sz="1467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仅供参考</a:t>
            </a:r>
            <a:r>
              <a:rPr lang="en-US" sz="1467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）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12270712" y="-61920"/>
            <a:ext cx="1398786" cy="837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7040" tIns="53280" rIns="107040" bIns="53280"/>
          <a:lstStyle/>
          <a:p>
            <a:pPr>
              <a:lnSpc>
                <a:spcPct val="120000"/>
              </a:lnSpc>
            </a:pPr>
            <a:r>
              <a:rPr lang="en-US" sz="1467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客户或者合作伙伴的标志放在右上角.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5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12363868" y="4989600"/>
            <a:ext cx="1224958" cy="36816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5"/>
          <p:cNvSpPr/>
          <p:nvPr/>
        </p:nvSpPr>
        <p:spPr>
          <a:xfrm flipV="1">
            <a:off x="12725929" y="3788640"/>
            <a:ext cx="24489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6"/>
          <p:cNvSpPr/>
          <p:nvPr/>
        </p:nvSpPr>
        <p:spPr>
          <a:xfrm flipV="1">
            <a:off x="12971785" y="378864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7"/>
          <p:cNvSpPr/>
          <p:nvPr/>
        </p:nvSpPr>
        <p:spPr>
          <a:xfrm flipV="1">
            <a:off x="13217642" y="3788640"/>
            <a:ext cx="246816" cy="181440"/>
          </a:xfrm>
          <a:prstGeom prst="rect">
            <a:avLst/>
          </a:prstGeom>
          <a:solidFill>
            <a:srgbClr val="99660A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8"/>
          <p:cNvSpPr/>
          <p:nvPr/>
        </p:nvSpPr>
        <p:spPr>
          <a:xfrm flipV="1">
            <a:off x="12478633" y="3788640"/>
            <a:ext cx="24681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9"/>
          <p:cNvSpPr/>
          <p:nvPr/>
        </p:nvSpPr>
        <p:spPr>
          <a:xfrm flipV="1">
            <a:off x="12725929" y="400416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10"/>
          <p:cNvSpPr/>
          <p:nvPr/>
        </p:nvSpPr>
        <p:spPr>
          <a:xfrm flipV="1">
            <a:off x="12971785" y="4004160"/>
            <a:ext cx="24489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1"/>
          <p:cNvSpPr/>
          <p:nvPr/>
        </p:nvSpPr>
        <p:spPr>
          <a:xfrm flipV="1">
            <a:off x="13217642" y="4004160"/>
            <a:ext cx="246816" cy="18144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2"/>
          <p:cNvSpPr/>
          <p:nvPr/>
        </p:nvSpPr>
        <p:spPr>
          <a:xfrm flipV="1">
            <a:off x="12478633" y="400416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3"/>
          <p:cNvSpPr/>
          <p:nvPr/>
        </p:nvSpPr>
        <p:spPr>
          <a:xfrm flipV="1">
            <a:off x="12725929" y="4220160"/>
            <a:ext cx="24489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14"/>
          <p:cNvSpPr/>
          <p:nvPr/>
        </p:nvSpPr>
        <p:spPr>
          <a:xfrm flipV="1">
            <a:off x="12971785" y="4220160"/>
            <a:ext cx="244896" cy="181440"/>
          </a:xfrm>
          <a:prstGeom prst="rect">
            <a:avLst/>
          </a:prstGeom>
          <a:solidFill>
            <a:srgbClr val="0099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5"/>
          <p:cNvSpPr/>
          <p:nvPr/>
        </p:nvSpPr>
        <p:spPr>
          <a:xfrm flipV="1">
            <a:off x="13217642" y="4220160"/>
            <a:ext cx="24681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6"/>
          <p:cNvSpPr/>
          <p:nvPr/>
        </p:nvSpPr>
        <p:spPr>
          <a:xfrm flipV="1">
            <a:off x="12478633" y="4220160"/>
            <a:ext cx="246816" cy="181440"/>
          </a:xfrm>
          <a:prstGeom prst="rect">
            <a:avLst/>
          </a:prstGeom>
          <a:solidFill>
            <a:srgbClr val="CC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7"/>
          <p:cNvSpPr/>
          <p:nvPr/>
        </p:nvSpPr>
        <p:spPr>
          <a:xfrm flipV="1">
            <a:off x="12971785" y="3572640"/>
            <a:ext cx="244896" cy="18816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18"/>
          <p:cNvSpPr/>
          <p:nvPr/>
        </p:nvSpPr>
        <p:spPr>
          <a:xfrm flipV="1">
            <a:off x="13217642" y="3572640"/>
            <a:ext cx="246816" cy="188160"/>
          </a:xfrm>
          <a:prstGeom prst="rect">
            <a:avLst/>
          </a:prstGeom>
          <a:solidFill>
            <a:srgbClr val="CC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19"/>
          <p:cNvSpPr/>
          <p:nvPr/>
        </p:nvSpPr>
        <p:spPr>
          <a:xfrm flipV="1">
            <a:off x="12478633" y="3572640"/>
            <a:ext cx="246816" cy="18816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20"/>
          <p:cNvSpPr/>
          <p:nvPr/>
        </p:nvSpPr>
        <p:spPr>
          <a:xfrm flipV="1">
            <a:off x="12725929" y="3572640"/>
            <a:ext cx="244896" cy="188160"/>
          </a:xfrm>
          <a:prstGeom prst="rect">
            <a:avLst/>
          </a:prstGeom>
          <a:solidFill>
            <a:srgbClr val="66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21"/>
          <p:cNvSpPr/>
          <p:nvPr/>
        </p:nvSpPr>
        <p:spPr>
          <a:xfrm flipV="1">
            <a:off x="12725929" y="458064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2"/>
          <p:cNvSpPr/>
          <p:nvPr/>
        </p:nvSpPr>
        <p:spPr>
          <a:xfrm flipV="1">
            <a:off x="12971785" y="4580640"/>
            <a:ext cx="24489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23"/>
          <p:cNvSpPr/>
          <p:nvPr/>
        </p:nvSpPr>
        <p:spPr>
          <a:xfrm flipV="1">
            <a:off x="13217642" y="4580640"/>
            <a:ext cx="24681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24"/>
          <p:cNvSpPr/>
          <p:nvPr/>
        </p:nvSpPr>
        <p:spPr>
          <a:xfrm flipV="1">
            <a:off x="12478633" y="4580640"/>
            <a:ext cx="246816" cy="181440"/>
          </a:xfrm>
          <a:prstGeom prst="rect">
            <a:avLst/>
          </a:prstGeom>
          <a:solidFill>
            <a:schemeClr val="tx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25"/>
          <p:cNvSpPr/>
          <p:nvPr/>
        </p:nvSpPr>
        <p:spPr>
          <a:xfrm flipV="1">
            <a:off x="12725929" y="4796640"/>
            <a:ext cx="24489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6"/>
          <p:cNvSpPr/>
          <p:nvPr/>
        </p:nvSpPr>
        <p:spPr>
          <a:xfrm flipV="1">
            <a:off x="12971785" y="479664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27"/>
          <p:cNvSpPr/>
          <p:nvPr/>
        </p:nvSpPr>
        <p:spPr>
          <a:xfrm flipV="1">
            <a:off x="13217642" y="479664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8"/>
          <p:cNvSpPr/>
          <p:nvPr/>
        </p:nvSpPr>
        <p:spPr>
          <a:xfrm flipV="1">
            <a:off x="12478633" y="4796640"/>
            <a:ext cx="246816" cy="18144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29"/>
          <p:cNvSpPr/>
          <p:nvPr/>
        </p:nvSpPr>
        <p:spPr>
          <a:xfrm flipV="1">
            <a:off x="12725929" y="5012160"/>
            <a:ext cx="244896" cy="18144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30"/>
          <p:cNvSpPr/>
          <p:nvPr/>
        </p:nvSpPr>
        <p:spPr>
          <a:xfrm flipV="1">
            <a:off x="12971785" y="5012160"/>
            <a:ext cx="244896" cy="181440"/>
          </a:xfrm>
          <a:prstGeom prst="rect">
            <a:avLst/>
          </a:prstGeom>
          <a:solidFill>
            <a:srgbClr val="CC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31"/>
          <p:cNvSpPr/>
          <p:nvPr/>
        </p:nvSpPr>
        <p:spPr>
          <a:xfrm flipV="1">
            <a:off x="13217642" y="5012160"/>
            <a:ext cx="24681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32"/>
          <p:cNvSpPr/>
          <p:nvPr/>
        </p:nvSpPr>
        <p:spPr>
          <a:xfrm flipV="1">
            <a:off x="12478633" y="5012160"/>
            <a:ext cx="246816" cy="181440"/>
          </a:xfrm>
          <a:prstGeom prst="rect">
            <a:avLst/>
          </a:prstGeom>
          <a:solidFill>
            <a:srgbClr val="99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33"/>
          <p:cNvSpPr/>
          <p:nvPr/>
        </p:nvSpPr>
        <p:spPr>
          <a:xfrm flipV="1">
            <a:off x="12725929" y="537264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34"/>
          <p:cNvSpPr/>
          <p:nvPr/>
        </p:nvSpPr>
        <p:spPr>
          <a:xfrm flipV="1">
            <a:off x="12971785" y="5372640"/>
            <a:ext cx="24489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35"/>
          <p:cNvSpPr/>
          <p:nvPr/>
        </p:nvSpPr>
        <p:spPr>
          <a:xfrm flipV="1">
            <a:off x="13217642" y="5372640"/>
            <a:ext cx="24681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36"/>
          <p:cNvSpPr/>
          <p:nvPr/>
        </p:nvSpPr>
        <p:spPr>
          <a:xfrm flipV="1">
            <a:off x="12478633" y="5372640"/>
            <a:ext cx="246816" cy="181440"/>
          </a:xfrm>
          <a:prstGeom prst="rect">
            <a:avLst/>
          </a:prstGeom>
          <a:solidFill>
            <a:schemeClr val="tx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37"/>
          <p:cNvSpPr/>
          <p:nvPr/>
        </p:nvSpPr>
        <p:spPr>
          <a:xfrm flipV="1">
            <a:off x="12725929" y="5588640"/>
            <a:ext cx="24489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38"/>
          <p:cNvSpPr/>
          <p:nvPr/>
        </p:nvSpPr>
        <p:spPr>
          <a:xfrm flipV="1">
            <a:off x="12971785" y="558864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39"/>
          <p:cNvSpPr/>
          <p:nvPr/>
        </p:nvSpPr>
        <p:spPr>
          <a:xfrm flipV="1">
            <a:off x="13217642" y="558864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40"/>
          <p:cNvSpPr/>
          <p:nvPr/>
        </p:nvSpPr>
        <p:spPr>
          <a:xfrm flipV="1">
            <a:off x="12478633" y="5588640"/>
            <a:ext cx="246816" cy="181440"/>
          </a:xfrm>
          <a:prstGeom prst="rect">
            <a:avLst/>
          </a:prstGeom>
          <a:solidFill>
            <a:schemeClr val="tx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1"/>
          <p:cNvSpPr/>
          <p:nvPr/>
        </p:nvSpPr>
        <p:spPr>
          <a:xfrm flipV="1">
            <a:off x="12725929" y="5804640"/>
            <a:ext cx="244896" cy="18144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42"/>
          <p:cNvSpPr/>
          <p:nvPr/>
        </p:nvSpPr>
        <p:spPr>
          <a:xfrm flipV="1">
            <a:off x="12971785" y="5804640"/>
            <a:ext cx="244896" cy="181440"/>
          </a:xfrm>
          <a:prstGeom prst="rect">
            <a:avLst/>
          </a:prstGeom>
          <a:solidFill>
            <a:srgbClr val="CCFF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3"/>
          <p:cNvSpPr/>
          <p:nvPr/>
        </p:nvSpPr>
        <p:spPr>
          <a:xfrm flipV="1">
            <a:off x="13217642" y="5804640"/>
            <a:ext cx="246816" cy="181440"/>
          </a:xfrm>
          <a:prstGeom prst="rect">
            <a:avLst/>
          </a:prstGeom>
          <a:solidFill>
            <a:srgbClr val="99CCCC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4"/>
          <p:cNvSpPr/>
          <p:nvPr/>
        </p:nvSpPr>
        <p:spPr>
          <a:xfrm flipV="1">
            <a:off x="12478633" y="5804640"/>
            <a:ext cx="246816" cy="181440"/>
          </a:xfrm>
          <a:prstGeom prst="rect">
            <a:avLst/>
          </a:prstGeom>
          <a:solidFill>
            <a:schemeClr val="tx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5"/>
          <p:cNvSpPr/>
          <p:nvPr/>
        </p:nvSpPr>
        <p:spPr>
          <a:xfrm flipV="1">
            <a:off x="12725929" y="6165120"/>
            <a:ext cx="244896" cy="181440"/>
          </a:xfrm>
          <a:prstGeom prst="rect">
            <a:avLst/>
          </a:prstGeom>
          <a:solidFill>
            <a:srgbClr val="FF99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6"/>
          <p:cNvSpPr/>
          <p:nvPr/>
        </p:nvSpPr>
        <p:spPr>
          <a:xfrm flipV="1">
            <a:off x="12971785" y="6165120"/>
            <a:ext cx="244896" cy="181440"/>
          </a:xfrm>
          <a:prstGeom prst="rect">
            <a:avLst/>
          </a:prstGeom>
          <a:solidFill>
            <a:srgbClr val="FFCC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7"/>
          <p:cNvSpPr/>
          <p:nvPr/>
        </p:nvSpPr>
        <p:spPr>
          <a:xfrm flipV="1">
            <a:off x="13217642" y="6165120"/>
            <a:ext cx="246816" cy="181440"/>
          </a:xfrm>
          <a:prstGeom prst="rect">
            <a:avLst/>
          </a:prstGeom>
          <a:solidFill>
            <a:srgbClr val="FFCC66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48"/>
          <p:cNvSpPr/>
          <p:nvPr/>
        </p:nvSpPr>
        <p:spPr>
          <a:xfrm flipV="1">
            <a:off x="12478633" y="6165120"/>
            <a:ext cx="246816" cy="181440"/>
          </a:xfrm>
          <a:prstGeom prst="rect">
            <a:avLst/>
          </a:prstGeom>
          <a:solidFill>
            <a:schemeClr val="bg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49"/>
          <p:cNvSpPr/>
          <p:nvPr/>
        </p:nvSpPr>
        <p:spPr>
          <a:xfrm flipV="1">
            <a:off x="12725929" y="6390240"/>
            <a:ext cx="244896" cy="181440"/>
          </a:xfrm>
          <a:prstGeom prst="rect">
            <a:avLst/>
          </a:prstGeom>
          <a:solidFill>
            <a:srgbClr val="00669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50"/>
          <p:cNvSpPr/>
          <p:nvPr/>
        </p:nvSpPr>
        <p:spPr>
          <a:xfrm flipV="1">
            <a:off x="12971785" y="6390240"/>
            <a:ext cx="244896" cy="181440"/>
          </a:xfrm>
          <a:prstGeom prst="rect">
            <a:avLst/>
          </a:prstGeom>
          <a:solidFill>
            <a:srgbClr val="99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51"/>
          <p:cNvSpPr/>
          <p:nvPr/>
        </p:nvSpPr>
        <p:spPr>
          <a:xfrm flipV="1">
            <a:off x="13217642" y="6390240"/>
            <a:ext cx="246816" cy="181440"/>
          </a:xfrm>
          <a:prstGeom prst="rect">
            <a:avLst/>
          </a:prstGeom>
          <a:solidFill>
            <a:srgbClr val="CCCC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52"/>
          <p:cNvSpPr/>
          <p:nvPr/>
        </p:nvSpPr>
        <p:spPr>
          <a:xfrm flipV="1">
            <a:off x="12478633" y="6390240"/>
            <a:ext cx="246816" cy="181440"/>
          </a:xfrm>
          <a:prstGeom prst="rect">
            <a:avLst/>
          </a:prstGeom>
          <a:solidFill>
            <a:schemeClr val="bg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53"/>
          <p:cNvSpPr/>
          <p:nvPr/>
        </p:nvSpPr>
        <p:spPr>
          <a:xfrm flipV="1">
            <a:off x="12725929" y="6613920"/>
            <a:ext cx="244896" cy="181440"/>
          </a:xfrm>
          <a:prstGeom prst="rect">
            <a:avLst/>
          </a:prstGeom>
          <a:solidFill>
            <a:schemeClr val="hlink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4"/>
          <p:cNvSpPr/>
          <p:nvPr/>
        </p:nvSpPr>
        <p:spPr>
          <a:xfrm flipV="1">
            <a:off x="12971785" y="6613920"/>
            <a:ext cx="244896" cy="181440"/>
          </a:xfrm>
          <a:prstGeom prst="rect">
            <a:avLst/>
          </a:prstGeom>
          <a:solidFill>
            <a:schemeClr val="accent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55"/>
          <p:cNvSpPr/>
          <p:nvPr/>
        </p:nvSpPr>
        <p:spPr>
          <a:xfrm flipV="1">
            <a:off x="13217642" y="6613920"/>
            <a:ext cx="246816" cy="18144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56"/>
          <p:cNvSpPr/>
          <p:nvPr/>
        </p:nvSpPr>
        <p:spPr>
          <a:xfrm flipV="1">
            <a:off x="12478633" y="6613920"/>
            <a:ext cx="246816" cy="181440"/>
          </a:xfrm>
          <a:prstGeom prst="rect">
            <a:avLst/>
          </a:prstGeom>
          <a:solidFill>
            <a:schemeClr val="bg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PlaceHolder 58"/>
          <p:cNvSpPr>
            <a:spLocks noGrp="1"/>
          </p:cNvSpPr>
          <p:nvPr>
            <p:ph type="title"/>
          </p:nvPr>
        </p:nvSpPr>
        <p:spPr>
          <a:xfrm>
            <a:off x="609838" y="-25400"/>
            <a:ext cx="10976607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586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0" name="PlaceHolder 59"/>
          <p:cNvSpPr>
            <a:spLocks noGrp="1"/>
          </p:cNvSpPr>
          <p:nvPr>
            <p:ph type="body"/>
          </p:nvPr>
        </p:nvSpPr>
        <p:spPr>
          <a:xfrm>
            <a:off x="609838" y="1305640"/>
            <a:ext cx="10976607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6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1151971" lvl="1" indent="-431989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733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727957" lvl="2" indent="-38399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2303942" lvl="3" indent="-287993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6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879928" lvl="4" indent="-287993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3455914" lvl="5" indent="-287993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4031899" lvl="6" indent="-287993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6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98" name="Rectangle 86"/>
          <p:cNvSpPr>
            <a:spLocks noChangeArrowheads="1"/>
          </p:cNvSpPr>
          <p:nvPr userDrawn="1"/>
        </p:nvSpPr>
        <p:spPr bwMode="auto">
          <a:xfrm>
            <a:off x="10338731" y="6536158"/>
            <a:ext cx="704942" cy="32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996" eaLnBrk="0" hangingPunct="0">
              <a:lnSpc>
                <a:spcPct val="85000"/>
              </a:lnSpc>
              <a:buClrTx/>
              <a:buFontTx/>
              <a:buNone/>
            </a:pPr>
            <a:endParaRPr lang="de-DE" sz="933" b="0" dirty="0">
              <a:ea typeface="MS PGothic" pitchFamily="34" charset="-128"/>
            </a:endParaRPr>
          </a:p>
          <a:p>
            <a:pPr defTabSz="783996" eaLnBrk="0" hangingPunct="0">
              <a:lnSpc>
                <a:spcPct val="85000"/>
              </a:lnSpc>
              <a:buClrTx/>
              <a:buFontTx/>
              <a:buNone/>
            </a:pPr>
            <a:r>
              <a:rPr lang="de-DE" sz="933" b="0" dirty="0">
                <a:ea typeface="MS PGothic" pitchFamily="34" charset="-128"/>
              </a:rPr>
              <a:t>Page </a:t>
            </a:r>
            <a:fld id="{E68EC476-442B-4BB7-9603-F1440C241F3D}" type="slidenum">
              <a:rPr lang="de-DE" sz="933" b="0">
                <a:ea typeface="MS PGothic" pitchFamily="34" charset="-128"/>
              </a:rPr>
              <a:pPr defTabSz="783996" eaLnBrk="0" hangingPunct="0">
                <a:lnSpc>
                  <a:spcPct val="85000"/>
                </a:lnSpc>
                <a:buClrTx/>
                <a:buFontTx/>
                <a:buNone/>
              </a:pPr>
              <a:t>‹#›</a:t>
            </a:fld>
            <a:endParaRPr lang="en-GB" sz="933" b="0" dirty="0">
              <a:ea typeface="MS PGothic" pitchFamily="34" charset="-128"/>
            </a:endParaRPr>
          </a:p>
        </p:txBody>
      </p:sp>
      <p:pic>
        <p:nvPicPr>
          <p:cNvPr id="106" name="Picture 79"/>
          <p:cNvPicPr/>
          <p:nvPr userDrawn="1"/>
        </p:nvPicPr>
        <p:blipFill>
          <a:blip r:embed="rId12"/>
          <a:stretch/>
        </p:blipFill>
        <p:spPr>
          <a:xfrm>
            <a:off x="11180366" y="6390240"/>
            <a:ext cx="879704" cy="46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312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</p:sldLayoutIdLst>
  <p:txStyles>
    <p:titleStyle/>
    <p:bodyStyle>
      <a:lvl1pPr marL="575986" indent="-431989">
        <a:buClr>
          <a:srgbClr val="000000"/>
        </a:buClr>
        <a:buSzPct val="45000"/>
        <a:buFont typeface="Wingdings" charset="2"/>
        <a:buChar char=""/>
        <a:defRPr/>
      </a:lvl1pPr>
    </p:bodyStyle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368370" y="6402806"/>
            <a:ext cx="6291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603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5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2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7" r:id="rId5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2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8689AB-9F32-403E-89E0-C8BFE3218C7F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8D7BC-0853-4352-A381-B33AB7C53C0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0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bind/pybind11" TargetMode="External"/><Relationship Id="rId1" Type="http://schemas.openxmlformats.org/officeDocument/2006/relationships/slideLayout" Target="../slideLayouts/slideLayout8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8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8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8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8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8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8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8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8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8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7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C-HPC/mixedlang.git" TargetMode="External"/><Relationship Id="rId1" Type="http://schemas.openxmlformats.org/officeDocument/2006/relationships/slideLayout" Target="../slideLayouts/slideLayout8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4197" y="758705"/>
            <a:ext cx="10801936" cy="690255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 smtClean="0"/>
              <a:t>Mixed-Language Programming</a:t>
            </a:r>
            <a:endParaRPr lang="zh-CN" alt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197" y="2095118"/>
            <a:ext cx="6535842" cy="643926"/>
          </a:xfrm>
        </p:spPr>
        <p:txBody>
          <a:bodyPr lIns="0" tIns="0" rIns="0" bIns="0"/>
          <a:lstStyle/>
          <a:p>
            <a:r>
              <a:rPr lang="zh-CN" altLang="en-US" sz="1800" dirty="0"/>
              <a:t>Smart Platform</a:t>
            </a:r>
            <a:r>
              <a:rPr lang="en-US" altLang="zh-CN" sz="1800" dirty="0"/>
              <a:t>s Lab</a:t>
            </a:r>
            <a:r>
              <a:rPr lang="zh-CN" altLang="en-US" sz="1800" dirty="0"/>
              <a:t> </a:t>
            </a:r>
            <a:r>
              <a:rPr lang="en-US" altLang="zh-CN" sz="1800" dirty="0"/>
              <a:t>(TRC)</a:t>
            </a:r>
          </a:p>
          <a:p>
            <a:r>
              <a:rPr lang="en-US" altLang="zh-CN" dirty="0" smtClean="0"/>
              <a:t>Anthony Berkow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February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ex2b: Write a simple class in C++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251937" cy="4751576"/>
          </a:xfrm>
        </p:spPr>
        <p:txBody>
          <a:bodyPr/>
          <a:lstStyle/>
          <a:p>
            <a:r>
              <a:rPr lang="en-US" sz="1600" dirty="0"/>
              <a:t>Write a simple </a:t>
            </a:r>
            <a:r>
              <a:rPr lang="en-US" sz="1600" dirty="0" smtClean="0"/>
              <a:t>C++ class with a function </a:t>
            </a:r>
            <a:r>
              <a:rPr lang="en-US" sz="1600" dirty="0"/>
              <a:t>to output some text</a:t>
            </a:r>
            <a:r>
              <a:rPr lang="en-US" sz="1600" dirty="0" smtClean="0"/>
              <a:t>: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ex2b</a:t>
            </a:r>
            <a:endParaRPr lang="en-US" sz="1600" i="1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/>
              <a:t>vim </a:t>
            </a:r>
            <a:r>
              <a:rPr lang="en-US" sz="1600" i="1" dirty="0" err="1" smtClean="0"/>
              <a:t>textcpp.h</a:t>
            </a:r>
            <a:r>
              <a:rPr lang="en-US" sz="1600" i="1" dirty="0" smtClean="0"/>
              <a:t>                                          vim </a:t>
            </a:r>
            <a:r>
              <a:rPr lang="en-US" sz="1600" i="1" dirty="0"/>
              <a:t>text.cpp</a:t>
            </a:r>
          </a:p>
          <a:p>
            <a:pPr marL="11103" indent="0">
              <a:buNone/>
            </a:pP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" y="1977668"/>
            <a:ext cx="3600953" cy="2543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36" y="1977668"/>
            <a:ext cx="437258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3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ex5: C++ program calling Python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pPr lvl="1"/>
            <a:r>
              <a:rPr lang="en-US" sz="1400" dirty="0" smtClean="0"/>
              <a:t>Allow threads:</a:t>
            </a:r>
          </a:p>
          <a:p>
            <a:pPr lvl="2"/>
            <a:r>
              <a:rPr lang="en-US" sz="1400" dirty="0" smtClean="0"/>
              <a:t>To allow threads during the lifetime of the C++ program the Python thread state should be saved just after initializing Python and restored just before finalizing Python (</a:t>
            </a:r>
            <a:r>
              <a:rPr lang="en-US" sz="1400" i="1" dirty="0" err="1" smtClean="0"/>
              <a:t>PyEval_SaveThread</a:t>
            </a:r>
            <a:r>
              <a:rPr lang="en-US" sz="1400" i="1" dirty="0" smtClean="0"/>
              <a:t>()</a:t>
            </a:r>
            <a:r>
              <a:rPr lang="en-US" sz="1400" dirty="0" smtClean="0"/>
              <a:t> and </a:t>
            </a:r>
            <a:r>
              <a:rPr lang="en-US" sz="1400" i="1" dirty="0" err="1" smtClean="0"/>
              <a:t>PyEval_RestoreThread</a:t>
            </a:r>
            <a:r>
              <a:rPr lang="en-US" sz="1400" i="1" dirty="0" smtClean="0"/>
              <a:t>()</a:t>
            </a:r>
            <a:r>
              <a:rPr lang="en-US" sz="1400" dirty="0" smtClean="0"/>
              <a:t>).</a:t>
            </a:r>
          </a:p>
          <a:p>
            <a:pPr lvl="1"/>
            <a:r>
              <a:rPr lang="en-US" sz="1400" dirty="0" smtClean="0"/>
              <a:t>To ensure Python is managed properly when embedded in C++ it is useful to write a </a:t>
            </a:r>
            <a:r>
              <a:rPr lang="en-US" sz="1400" i="1" dirty="0" err="1" smtClean="0"/>
              <a:t>PythonMgr</a:t>
            </a:r>
            <a:r>
              <a:rPr lang="en-US" sz="1400" i="1" dirty="0" smtClean="0"/>
              <a:t> </a:t>
            </a:r>
            <a:r>
              <a:rPr lang="en-US" sz="1400" dirty="0" smtClean="0"/>
              <a:t>class which must be a singleton that manages the Python runtime.</a:t>
            </a:r>
          </a:p>
          <a:p>
            <a:r>
              <a:rPr lang="en-US" sz="1600" dirty="0" smtClean="0"/>
              <a:t>The </a:t>
            </a:r>
            <a:r>
              <a:rPr lang="en-US" sz="1600" i="1" dirty="0" err="1" smtClean="0"/>
              <a:t>Boost.Python</a:t>
            </a:r>
            <a:r>
              <a:rPr lang="en-US" sz="1600" i="1" dirty="0" smtClean="0"/>
              <a:t> </a:t>
            </a:r>
            <a:r>
              <a:rPr lang="en-US" sz="1600" dirty="0" smtClean="0"/>
              <a:t>package can help manage all the above items, but </a:t>
            </a:r>
            <a:r>
              <a:rPr lang="en-US" sz="1600" i="1" dirty="0" smtClean="0"/>
              <a:t>Boost </a:t>
            </a:r>
            <a:r>
              <a:rPr lang="en-US" sz="1600" dirty="0" smtClean="0"/>
              <a:t>is an enormous bloated library.</a:t>
            </a:r>
          </a:p>
          <a:p>
            <a:r>
              <a:rPr lang="en-US" sz="1600" i="1" dirty="0" smtClean="0"/>
              <a:t>pybind11 </a:t>
            </a:r>
            <a:r>
              <a:rPr lang="en-US" sz="1600" dirty="0" smtClean="0"/>
              <a:t>(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github.com/pybind/pybind11</a:t>
            </a:r>
            <a:r>
              <a:rPr lang="en-US" sz="1600" dirty="0" smtClean="0"/>
              <a:t>) is a lightweight header-only </a:t>
            </a:r>
            <a:r>
              <a:rPr lang="en-US" sz="1600" dirty="0"/>
              <a:t>library </a:t>
            </a:r>
            <a:r>
              <a:rPr lang="en-US" sz="1600" dirty="0" smtClean="0"/>
              <a:t>based on </a:t>
            </a:r>
            <a:r>
              <a:rPr lang="en-US" sz="1600" i="1" dirty="0" err="1" smtClean="0"/>
              <a:t>Boost.Python</a:t>
            </a:r>
            <a:r>
              <a:rPr lang="en-US" sz="1600" i="1" dirty="0" smtClean="0"/>
              <a:t> </a:t>
            </a:r>
            <a:r>
              <a:rPr lang="en-US" sz="1600" dirty="0" smtClean="0"/>
              <a:t>that </a:t>
            </a:r>
            <a:r>
              <a:rPr lang="en-US" sz="1600" dirty="0"/>
              <a:t>exposes C++ types in Python and vice </a:t>
            </a:r>
            <a:r>
              <a:rPr lang="en-US" sz="1600" dirty="0" smtClean="0"/>
              <a:t>versa.</a:t>
            </a:r>
          </a:p>
          <a:p>
            <a:pPr lvl="1"/>
            <a:r>
              <a:rPr lang="en-US" sz="1400" dirty="0" smtClean="0"/>
              <a:t>It uses futures available in </a:t>
            </a:r>
            <a:r>
              <a:rPr lang="en-US" sz="1400" i="1" dirty="0" smtClean="0"/>
              <a:t>C++ 11 </a:t>
            </a:r>
            <a:r>
              <a:rPr lang="en-US" sz="1400" dirty="0" smtClean="0"/>
              <a:t>and later.</a:t>
            </a:r>
          </a:p>
          <a:p>
            <a:pPr lvl="1"/>
            <a:r>
              <a:rPr lang="en-US" sz="1400" dirty="0" smtClean="0"/>
              <a:t>Time is required to learn how to use </a:t>
            </a:r>
            <a:r>
              <a:rPr lang="en-US" sz="1400" i="1" dirty="0" smtClean="0"/>
              <a:t>pybind11 </a:t>
            </a:r>
            <a:r>
              <a:rPr lang="en-US" sz="1400" dirty="0" smtClean="0"/>
              <a:t>for more than a simple “hello world” example.</a:t>
            </a:r>
          </a:p>
          <a:p>
            <a:pPr lvl="1"/>
            <a:r>
              <a:rPr lang="en-US" sz="1400" dirty="0" smtClean="0"/>
              <a:t>The usage of </a:t>
            </a:r>
            <a:r>
              <a:rPr lang="en-US" sz="1400" i="1" dirty="0" smtClean="0"/>
              <a:t>pybind11 </a:t>
            </a:r>
            <a:r>
              <a:rPr lang="en-US" sz="1400" dirty="0" smtClean="0"/>
              <a:t>hides how the Python C API is being used so we will not use it here.</a:t>
            </a:r>
          </a:p>
          <a:p>
            <a:pPr lvl="1"/>
            <a:r>
              <a:rPr lang="en-US" sz="1400" dirty="0" smtClean="0"/>
              <a:t>We can look at </a:t>
            </a:r>
            <a:r>
              <a:rPr lang="en-US" sz="1400" i="1" dirty="0"/>
              <a:t>pybind11 </a:t>
            </a:r>
            <a:r>
              <a:rPr lang="en-US" sz="1400" dirty="0" smtClean="0"/>
              <a:t>at a later time.</a:t>
            </a:r>
          </a:p>
        </p:txBody>
      </p:sp>
    </p:spTree>
    <p:extLst>
      <p:ext uri="{BB962C8B-B14F-4D97-AF65-F5344CB8AC3E}">
        <p14:creationId xmlns:p14="http://schemas.microsoft.com/office/powerpoint/2010/main" val="36067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045826"/>
          </a:xfrm>
        </p:spPr>
        <p:txBody>
          <a:bodyPr/>
          <a:lstStyle/>
          <a:p>
            <a:r>
              <a:rPr lang="en-US" sz="1600" dirty="0"/>
              <a:t>Update the top-level CMakeLists.txt file to </a:t>
            </a:r>
            <a:r>
              <a:rPr lang="en-US" sz="1600" dirty="0" smtClean="0"/>
              <a:t>support embedded Python in addition Python modules: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err="1"/>
              <a:t>git</a:t>
            </a:r>
            <a:r>
              <a:rPr lang="en-US" sz="1600" i="1" dirty="0"/>
              <a:t> checkout </a:t>
            </a:r>
            <a:r>
              <a:rPr lang="en-US" sz="1600" i="1" dirty="0" smtClean="0"/>
              <a:t>ex5 </a:t>
            </a:r>
            <a:r>
              <a:rPr lang="en-US" sz="1600" dirty="0" smtClean="0"/>
              <a:t> (remain in directory </a:t>
            </a:r>
            <a:r>
              <a:rPr lang="en-US" sz="1600" b="1" i="1" dirty="0" smtClean="0"/>
              <a:t>ex3</a:t>
            </a:r>
            <a:r>
              <a:rPr lang="en-US" sz="1600" dirty="0" smtClean="0"/>
              <a:t>)</a:t>
            </a:r>
            <a:endParaRPr lang="en-US" sz="1600" dirty="0"/>
          </a:p>
          <a:p>
            <a:pPr marL="11103" indent="0">
              <a:buNone/>
            </a:pPr>
            <a:r>
              <a:rPr lang="en-US" sz="1600" i="1" dirty="0"/>
              <a:t>    vim CMakeLists.txt</a:t>
            </a:r>
          </a:p>
          <a:p>
            <a:pPr lvl="1"/>
            <a:r>
              <a:rPr lang="en-US" sz="1400" dirty="0" smtClean="0"/>
              <a:t>Update the </a:t>
            </a:r>
            <a:r>
              <a:rPr lang="en-US" sz="1400" i="1" dirty="0" err="1" smtClean="0"/>
              <a:t>find_package</a:t>
            </a:r>
            <a:r>
              <a:rPr lang="en-US" sz="1400" i="1" dirty="0" smtClean="0"/>
              <a:t> </a:t>
            </a:r>
            <a:r>
              <a:rPr lang="en-US" sz="1400" dirty="0" smtClean="0"/>
              <a:t>command for Python components to support embedded development.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59" y="2283281"/>
            <a:ext cx="6611273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2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045826"/>
          </a:xfrm>
        </p:spPr>
        <p:txBody>
          <a:bodyPr/>
          <a:lstStyle/>
          <a:p>
            <a:r>
              <a:rPr lang="en-US" sz="1600" dirty="0" smtClean="0"/>
              <a:t>For convenience we can add a custom C++ exception type for Python to our existing </a:t>
            </a:r>
            <a:r>
              <a:rPr lang="en-US" sz="1600" i="1" dirty="0" err="1" smtClean="0"/>
              <a:t>mixedlang</a:t>
            </a:r>
            <a:r>
              <a:rPr lang="en-US" sz="1600" i="1" dirty="0" smtClean="0"/>
              <a:t> </a:t>
            </a:r>
            <a:r>
              <a:rPr lang="en-US" sz="1600" dirty="0" smtClean="0"/>
              <a:t>library.</a:t>
            </a:r>
          </a:p>
          <a:p>
            <a:pPr lvl="1"/>
            <a:r>
              <a:rPr lang="en-US" sz="1400" dirty="0" smtClean="0"/>
              <a:t>Create </a:t>
            </a:r>
            <a:r>
              <a:rPr lang="en-US" sz="1400" i="1" dirty="0" smtClean="0"/>
              <a:t>include/</a:t>
            </a:r>
            <a:r>
              <a:rPr lang="en-US" sz="1400" i="1" dirty="0" err="1" smtClean="0"/>
              <a:t>exceptions.h</a:t>
            </a:r>
            <a:r>
              <a:rPr lang="en-US" sz="1400" i="1" dirty="0" smtClean="0"/>
              <a:t> </a:t>
            </a:r>
            <a:r>
              <a:rPr lang="en-US" sz="1400" dirty="0"/>
              <a:t>and </a:t>
            </a:r>
            <a:r>
              <a:rPr lang="en-US" sz="1400" i="1" dirty="0"/>
              <a:t>src/</a:t>
            </a:r>
            <a:r>
              <a:rPr lang="en-US" sz="1400" i="1" dirty="0" err="1"/>
              <a:t>mixedlang_lib</a:t>
            </a:r>
            <a:r>
              <a:rPr lang="en-US" sz="1400" i="1" dirty="0"/>
              <a:t>/exceptions.cpp</a:t>
            </a:r>
            <a:endParaRPr lang="en-US" sz="1400" i="1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06" y="1942382"/>
            <a:ext cx="3847965" cy="2717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06" y="4743772"/>
            <a:ext cx="6665979" cy="14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045826"/>
          </a:xfrm>
        </p:spPr>
        <p:txBody>
          <a:bodyPr/>
          <a:lstStyle/>
          <a:p>
            <a:r>
              <a:rPr lang="en-US" sz="1600" dirty="0" smtClean="0"/>
              <a:t>Create a demo Python module </a:t>
            </a:r>
            <a:r>
              <a:rPr lang="en-US" sz="1600" i="1" dirty="0" smtClean="0"/>
              <a:t>modules/</a:t>
            </a:r>
            <a:r>
              <a:rPr lang="en-US" sz="1600" i="1" dirty="0" err="1" smtClean="0"/>
              <a:t>demomodule</a:t>
            </a:r>
            <a:r>
              <a:rPr lang="en-US" sz="1600" i="1" dirty="0" smtClean="0"/>
              <a:t> </a:t>
            </a:r>
            <a:r>
              <a:rPr lang="en-US" sz="1600" dirty="0" smtClean="0"/>
              <a:t>that we would like to call from C++.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mkdir</a:t>
            </a:r>
            <a:r>
              <a:rPr lang="en-US" sz="1600" i="1" dirty="0" smtClean="0"/>
              <a:t> modules/</a:t>
            </a:r>
            <a:r>
              <a:rPr lang="en-US" sz="1600" i="1" dirty="0" err="1" smtClean="0"/>
              <a:t>demomodule</a:t>
            </a:r>
            <a:endParaRPr lang="en-US" sz="1600" i="1" dirty="0" smtClean="0"/>
          </a:p>
          <a:p>
            <a:r>
              <a:rPr lang="en-US" sz="1600" dirty="0"/>
              <a:t>For now just implement a trivial </a:t>
            </a:r>
            <a:r>
              <a:rPr lang="en-US" sz="1600" i="1" dirty="0"/>
              <a:t>add()</a:t>
            </a:r>
            <a:r>
              <a:rPr lang="en-US" sz="1600" dirty="0"/>
              <a:t> function.</a:t>
            </a:r>
          </a:p>
          <a:p>
            <a:r>
              <a:rPr lang="en-US" sz="1600" dirty="0" smtClean="0"/>
              <a:t>Create </a:t>
            </a:r>
            <a:r>
              <a:rPr lang="en-US" sz="1600" dirty="0"/>
              <a:t>a </a:t>
            </a:r>
            <a:r>
              <a:rPr lang="en-US" sz="1600" i="1" dirty="0" smtClean="0"/>
              <a:t>modules/</a:t>
            </a:r>
            <a:r>
              <a:rPr lang="en-US" sz="1600" i="1" dirty="0"/>
              <a:t>demomodule</a:t>
            </a:r>
            <a:r>
              <a:rPr lang="en-US" sz="1600" i="1" dirty="0" smtClean="0"/>
              <a:t>/__</a:t>
            </a:r>
            <a:r>
              <a:rPr lang="en-US" sz="1600" i="1" dirty="0"/>
              <a:t>init__.py script:</a:t>
            </a:r>
          </a:p>
          <a:p>
            <a:endParaRPr lang="en-US" sz="1600" i="1" dirty="0"/>
          </a:p>
          <a:p>
            <a:r>
              <a:rPr lang="en-US" sz="1600" dirty="0"/>
              <a:t>Create the </a:t>
            </a:r>
            <a:r>
              <a:rPr lang="en-US" sz="1600" i="1" dirty="0" smtClean="0"/>
              <a:t>modules/demomodule/add.py </a:t>
            </a:r>
            <a:r>
              <a:rPr lang="en-US" sz="1600" dirty="0"/>
              <a:t>script:</a:t>
            </a:r>
          </a:p>
          <a:p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2" y="2346949"/>
            <a:ext cx="1733792" cy="152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72" y="2979286"/>
            <a:ext cx="2838846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a 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 </a:t>
            </a:r>
            <a:r>
              <a:rPr lang="en-US" sz="1600" dirty="0" smtClean="0"/>
              <a:t>under the </a:t>
            </a:r>
            <a:r>
              <a:rPr lang="en-US" sz="1600" i="1" dirty="0" smtClean="0"/>
              <a:t>src </a:t>
            </a:r>
            <a:r>
              <a:rPr lang="en-US" sz="1600" dirty="0" smtClean="0"/>
              <a:t>directory representing a typical C++ app that will embed Python.</a:t>
            </a:r>
          </a:p>
          <a:p>
            <a:r>
              <a:rPr lang="en-US" sz="1600" dirty="0" smtClean="0"/>
              <a:t>Create a directory under src/ for the C++ app:</a:t>
            </a:r>
          </a:p>
          <a:p>
            <a:pPr marL="160621" lvl="1" indent="0">
              <a:buNone/>
            </a:pPr>
            <a:r>
              <a:rPr lang="en-US" sz="1600" dirty="0" smtClean="0"/>
              <a:t>    </a:t>
            </a:r>
            <a:r>
              <a:rPr lang="en-US" sz="1600" i="1" dirty="0" err="1" smtClean="0"/>
              <a:t>mkdir</a:t>
            </a:r>
            <a:r>
              <a:rPr lang="en-US" sz="1600" i="1" dirty="0" smtClean="0"/>
              <a:t> src/</a:t>
            </a:r>
            <a:r>
              <a:rPr lang="en-US" sz="1600" i="1" dirty="0" err="1" smtClean="0"/>
              <a:t>demoapp</a:t>
            </a:r>
            <a:endParaRPr lang="en-US" sz="1600" i="1" dirty="0" smtClean="0"/>
          </a:p>
          <a:p>
            <a:r>
              <a:rPr lang="en-US" sz="1600" dirty="0" smtClean="0"/>
              <a:t>Add this new directory to </a:t>
            </a:r>
            <a:r>
              <a:rPr lang="en-US" sz="1600" i="1" dirty="0" smtClean="0"/>
              <a:t>src/CMakeLists.txt </a:t>
            </a:r>
            <a:r>
              <a:rPr lang="en-US" sz="1600" dirty="0" smtClean="0"/>
              <a:t>file: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Create the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/CMakeLists.txt</a:t>
            </a:r>
            <a:r>
              <a:rPr lang="en-US" sz="1600" dirty="0" smtClean="0"/>
              <a:t> file: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36" y="2299133"/>
            <a:ext cx="2829320" cy="552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36" y="3264744"/>
            <a:ext cx="7401958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a main() entry function</a:t>
            </a:r>
            <a:r>
              <a:rPr lang="en-US" sz="1600" i="1" dirty="0" smtClean="0"/>
              <a:t> </a:t>
            </a:r>
            <a:r>
              <a:rPr lang="en-US" sz="1600" dirty="0"/>
              <a:t>in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/main.cpp</a:t>
            </a:r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r>
              <a:rPr lang="en-US" sz="1600" dirty="0" smtClean="0"/>
              <a:t>The actual app logic will be implemented in the class </a:t>
            </a:r>
            <a:r>
              <a:rPr lang="en-US" sz="1600" i="1" dirty="0" err="1" smtClean="0"/>
              <a:t>DemoImpl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58" y="1369616"/>
            <a:ext cx="5087060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Define the </a:t>
            </a:r>
            <a:r>
              <a:rPr lang="en-US" sz="1600" dirty="0" err="1" smtClean="0"/>
              <a:t>DemoImpl</a:t>
            </a:r>
            <a:r>
              <a:rPr lang="en-US" sz="1600" dirty="0" smtClean="0"/>
              <a:t> class in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</a:t>
            </a:r>
            <a:r>
              <a:rPr lang="en-US" sz="1600" i="1" dirty="0" err="1" smtClean="0"/>
              <a:t>demoimpl.h</a:t>
            </a:r>
            <a:endParaRPr lang="en-US" sz="16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67" y="1411699"/>
            <a:ext cx="181000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0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</a:t>
            </a:r>
            <a:r>
              <a:rPr lang="en-US" sz="1600" i="1" dirty="0" err="1" smtClean="0"/>
              <a:t>DemoImpl</a:t>
            </a:r>
            <a:r>
              <a:rPr lang="en-US" sz="1600" i="1" dirty="0" smtClean="0"/>
              <a:t> </a:t>
            </a:r>
            <a:r>
              <a:rPr lang="en-US" sz="1600" dirty="0" smtClean="0"/>
              <a:t>implementation in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/demoimpl.cpp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9" y="1505668"/>
            <a:ext cx="4977849" cy="33065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16" y="1505668"/>
            <a:ext cx="5973772" cy="40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</a:t>
            </a:r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header file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</a:t>
            </a:r>
            <a:r>
              <a:rPr lang="en-US" sz="1600" i="1" dirty="0" err="1" smtClean="0"/>
              <a:t>python_mgr.h</a:t>
            </a:r>
            <a:endParaRPr lang="en-US" sz="1600" i="1" dirty="0" smtClean="0"/>
          </a:p>
          <a:p>
            <a:r>
              <a:rPr lang="en-US" sz="1600" dirty="0" smtClean="0"/>
              <a:t>Start with the </a:t>
            </a:r>
            <a:r>
              <a:rPr lang="en-US" sz="1600" i="1" dirty="0" err="1" smtClean="0"/>
              <a:t>PyObjectPtr</a:t>
            </a:r>
            <a:r>
              <a:rPr lang="en-US" sz="1600" i="1" dirty="0" smtClean="0"/>
              <a:t> </a:t>
            </a:r>
            <a:r>
              <a:rPr lang="en-US" sz="1600" dirty="0" smtClean="0"/>
              <a:t>wrapper class for a C </a:t>
            </a:r>
            <a:r>
              <a:rPr lang="en-US" sz="1600" i="1" dirty="0" err="1" smtClean="0"/>
              <a:t>PyObject</a:t>
            </a:r>
            <a:r>
              <a:rPr lang="en-US" sz="1600" i="1" dirty="0" smtClean="0"/>
              <a:t>*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5" y="1726916"/>
            <a:ext cx="2152950" cy="1991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36" y="1726916"/>
            <a:ext cx="522995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</a:t>
            </a:r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implementation in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/python_mgr.cpp</a:t>
            </a:r>
          </a:p>
          <a:p>
            <a:r>
              <a:rPr lang="en-US" sz="1600" dirty="0" smtClean="0"/>
              <a:t>Start with the </a:t>
            </a:r>
            <a:r>
              <a:rPr lang="en-US" sz="1600" i="1" dirty="0" err="1" smtClean="0"/>
              <a:t>PyObjectPtr</a:t>
            </a:r>
            <a:r>
              <a:rPr lang="en-US" sz="1600" i="1" dirty="0" smtClean="0"/>
              <a:t> </a:t>
            </a:r>
            <a:r>
              <a:rPr lang="en-US" sz="1600" dirty="0" err="1" smtClean="0"/>
              <a:t>impl</a:t>
            </a:r>
            <a:r>
              <a:rPr lang="en-US" sz="1600" dirty="0" smtClean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04" y="1657796"/>
            <a:ext cx="3993041" cy="4567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41" y="1657796"/>
            <a:ext cx="3410426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7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ex2b: </a:t>
            </a:r>
            <a:r>
              <a:rPr lang="en-US" dirty="0"/>
              <a:t>Write a simple class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193748" cy="4751576"/>
          </a:xfrm>
        </p:spPr>
        <p:txBody>
          <a:bodyPr/>
          <a:lstStyle/>
          <a:p>
            <a:r>
              <a:rPr lang="en-US" sz="1600" dirty="0" smtClean="0"/>
              <a:t>Compile </a:t>
            </a:r>
            <a:r>
              <a:rPr lang="en-US" sz="1600" dirty="0"/>
              <a:t>the </a:t>
            </a:r>
            <a:r>
              <a:rPr lang="en-US" sz="1600" dirty="0" smtClean="0"/>
              <a:t>C++ class </a:t>
            </a:r>
            <a:r>
              <a:rPr lang="en-US" sz="1600" dirty="0"/>
              <a:t>into object </a:t>
            </a:r>
            <a:r>
              <a:rPr lang="en-US" sz="1600" dirty="0" smtClean="0"/>
              <a:t>code (could be added to a library):</a:t>
            </a:r>
            <a:endParaRPr lang="en-US" sz="1600" dirty="0"/>
          </a:p>
          <a:p>
            <a:pPr marL="11103" lvl="1" indent="0">
              <a:buClr>
                <a:srgbClr val="000000"/>
              </a:buClr>
              <a:buNone/>
            </a:pPr>
            <a:r>
              <a:rPr lang="en-US" sz="1600" i="1" dirty="0"/>
              <a:t>    </a:t>
            </a:r>
            <a:r>
              <a:rPr lang="en-US" sz="1600" i="1" dirty="0" smtClean="0"/>
              <a:t>g++ </a:t>
            </a:r>
            <a:r>
              <a:rPr lang="en-US" sz="1600" i="1" dirty="0"/>
              <a:t>-c </a:t>
            </a:r>
            <a:r>
              <a:rPr lang="en-US" sz="1600" i="1" dirty="0" smtClean="0"/>
              <a:t>text.cpp </a:t>
            </a:r>
            <a:r>
              <a:rPr lang="en-US" sz="1600" i="1" dirty="0"/>
              <a:t>-o </a:t>
            </a:r>
            <a:r>
              <a:rPr lang="en-US" sz="1600" i="1" dirty="0" err="1" smtClean="0"/>
              <a:t>textcpp.o</a:t>
            </a:r>
            <a:endParaRPr lang="en-US" sz="1600" i="1" dirty="0"/>
          </a:p>
          <a:p>
            <a:r>
              <a:rPr lang="en-US" sz="1600" dirty="0"/>
              <a:t>View symbols in </a:t>
            </a:r>
            <a:r>
              <a:rPr lang="en-US" sz="1600" dirty="0" err="1" smtClean="0"/>
              <a:t>textcpp.o</a:t>
            </a:r>
            <a:r>
              <a:rPr lang="en-US" sz="1600" dirty="0"/>
              <a:t>:</a:t>
            </a:r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</a:t>
            </a:r>
            <a:r>
              <a:rPr lang="en-US" sz="1600" i="1" dirty="0" err="1" smtClean="0"/>
              <a:t>textcpp.o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65" y="2320606"/>
            <a:ext cx="10269383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i="1" dirty="0" err="1" smtClean="0"/>
              <a:t>PyObjectPtr</a:t>
            </a:r>
            <a:r>
              <a:rPr lang="en-US" sz="1600" i="1" dirty="0" smtClean="0"/>
              <a:t> </a:t>
            </a:r>
            <a:r>
              <a:rPr lang="en-US" sz="1600" dirty="0" err="1" smtClean="0"/>
              <a:t>impl</a:t>
            </a:r>
            <a:r>
              <a:rPr lang="en-US" sz="1600" dirty="0" smtClean="0"/>
              <a:t> continued</a:t>
            </a:r>
            <a:r>
              <a:rPr lang="en-IL" sz="1600" dirty="0" smtClean="0"/>
              <a:t>…</a:t>
            </a:r>
            <a:endParaRPr lang="en-US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48" y="1469550"/>
            <a:ext cx="5611008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Next add the </a:t>
            </a:r>
            <a:r>
              <a:rPr lang="en-US" sz="1600" i="1" dirty="0" err="1" smtClean="0"/>
              <a:t>AcquireGil</a:t>
            </a:r>
            <a:r>
              <a:rPr lang="en-US" sz="1600" dirty="0" smtClean="0"/>
              <a:t> wrapper class for the GIL state:</a:t>
            </a:r>
            <a:endParaRPr lang="en-US" sz="1600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68" y="1465581"/>
            <a:ext cx="4696480" cy="2048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68" y="3793208"/>
            <a:ext cx="306747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Next define the </a:t>
            </a:r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class:</a:t>
            </a:r>
            <a:endParaRPr lang="en-US" sz="1600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38" y="1511781"/>
            <a:ext cx="5261193" cy="3501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30" y="1511781"/>
            <a:ext cx="5922307" cy="41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Implement the </a:t>
            </a:r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class:</a:t>
            </a:r>
            <a:endParaRPr lang="en-US" sz="1600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33" y="1347707"/>
            <a:ext cx="609685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class continued</a:t>
            </a:r>
            <a:r>
              <a:rPr lang="en-IL" sz="1600" dirty="0" smtClean="0"/>
              <a:t>…</a:t>
            </a:r>
            <a:endParaRPr lang="en-US" sz="16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1419529"/>
            <a:ext cx="5327961" cy="1797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24" y="1419529"/>
            <a:ext cx="5781422" cy="42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class continued</a:t>
            </a:r>
            <a:r>
              <a:rPr lang="en-IL" sz="1600" dirty="0" smtClean="0"/>
              <a:t>…</a:t>
            </a:r>
            <a:endParaRPr lang="en-US" sz="1600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05" y="1335753"/>
            <a:ext cx="6516009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class continued</a:t>
            </a:r>
            <a:r>
              <a:rPr lang="en-IL" sz="1600" dirty="0" smtClean="0"/>
              <a:t>…</a:t>
            </a:r>
            <a:endParaRPr lang="en-US" sz="16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424" y="930771"/>
            <a:ext cx="7133125" cy="52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class continued</a:t>
            </a:r>
            <a:r>
              <a:rPr lang="en-IL" sz="1600" dirty="0" smtClean="0"/>
              <a:t>…</a:t>
            </a:r>
            <a:endParaRPr lang="en-US" sz="1600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04" y="1022465"/>
            <a:ext cx="6773220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class continued</a:t>
            </a:r>
            <a:r>
              <a:rPr lang="en-IL" sz="1600" dirty="0" smtClean="0"/>
              <a:t>…</a:t>
            </a:r>
            <a:endParaRPr lang="en-US" sz="16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29" y="1484907"/>
            <a:ext cx="5753903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Implement the </a:t>
            </a:r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template functions in </a:t>
            </a:r>
            <a:r>
              <a:rPr lang="en-US" sz="1600" i="1" dirty="0" smtClean="0"/>
              <a:t>python_mgr.hpp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73" y="1410982"/>
            <a:ext cx="682085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ex2b: </a:t>
            </a:r>
            <a:r>
              <a:rPr lang="en-US" dirty="0"/>
              <a:t>Write a simple class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555472" cy="4751576"/>
          </a:xfrm>
        </p:spPr>
        <p:txBody>
          <a:bodyPr/>
          <a:lstStyle/>
          <a:p>
            <a:r>
              <a:rPr lang="en-US" sz="1600" dirty="0" smtClean="0"/>
              <a:t>View </a:t>
            </a:r>
            <a:r>
              <a:rPr lang="en-US" sz="1600" dirty="0"/>
              <a:t>symbols in </a:t>
            </a:r>
            <a:r>
              <a:rPr lang="en-US" sz="1600" dirty="0" err="1" smtClean="0"/>
              <a:t>textcpp.o</a:t>
            </a:r>
            <a:r>
              <a:rPr lang="en-US" sz="1600" dirty="0" smtClean="0"/>
              <a:t> and </a:t>
            </a:r>
            <a:r>
              <a:rPr lang="en-US" sz="1600" dirty="0" err="1" smtClean="0"/>
              <a:t>unmangle</a:t>
            </a:r>
            <a:r>
              <a:rPr lang="en-US" sz="1600" dirty="0" smtClean="0"/>
              <a:t> names with -C option: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-C </a:t>
            </a:r>
            <a:r>
              <a:rPr lang="en-US" sz="1600" i="1" dirty="0" err="1" smtClean="0"/>
              <a:t>textcpp.o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80" y="1656948"/>
            <a:ext cx="1022175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ex5: 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i="1" dirty="0" err="1" smtClean="0"/>
              <a:t>PythonMgr</a:t>
            </a:r>
            <a:r>
              <a:rPr lang="en-US" sz="1600" i="1" dirty="0" smtClean="0"/>
              <a:t> </a:t>
            </a:r>
            <a:r>
              <a:rPr lang="en-US" sz="1600" dirty="0" smtClean="0"/>
              <a:t>template functions continued</a:t>
            </a:r>
            <a:r>
              <a:rPr lang="en-IL" sz="1600" dirty="0" smtClean="0"/>
              <a:t>…</a:t>
            </a:r>
            <a:endParaRPr lang="en-US" sz="1600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r>
              <a:rPr lang="en-US" sz="1600" dirty="0" smtClean="0"/>
              <a:t>Build the program:</a:t>
            </a:r>
          </a:p>
          <a:p>
            <a:pPr marL="11103" indent="0">
              <a:buNone/>
            </a:pPr>
            <a:r>
              <a:rPr lang="en-US" sz="1600" i="1" dirty="0" smtClean="0"/>
              <a:t>    cd build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cmake</a:t>
            </a:r>
            <a:r>
              <a:rPr lang="en-US" sz="1600" i="1" dirty="0" smtClean="0"/>
              <a:t> ..</a:t>
            </a:r>
          </a:p>
          <a:p>
            <a:pPr marL="11103" indent="0">
              <a:buNone/>
            </a:pPr>
            <a:r>
              <a:rPr lang="en-US" sz="1600" i="1" dirty="0" smtClean="0"/>
              <a:t>    make</a:t>
            </a:r>
          </a:p>
          <a:p>
            <a:r>
              <a:rPr lang="en-US" sz="1600" dirty="0" smtClean="0"/>
              <a:t>Run the program:</a:t>
            </a:r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i="1" dirty="0" smtClean="0"/>
              <a:t>./</a:t>
            </a:r>
            <a:r>
              <a:rPr lang="en-US" sz="1600" i="1" dirty="0" err="1" smtClean="0"/>
              <a:t>demoapp</a:t>
            </a:r>
            <a:endParaRPr lang="en-US" sz="1600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97" y="1359618"/>
            <a:ext cx="8002117" cy="2038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88" y="5358614"/>
            <a:ext cx="6992326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ex5b: </a:t>
            </a:r>
            <a:r>
              <a:rPr lang="en-US" dirty="0"/>
              <a:t>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831404"/>
          </a:xfrm>
        </p:spPr>
        <p:txBody>
          <a:bodyPr/>
          <a:lstStyle/>
          <a:p>
            <a:r>
              <a:rPr lang="en-US" sz="1600" dirty="0" smtClean="0"/>
              <a:t>We can modify </a:t>
            </a:r>
            <a:r>
              <a:rPr lang="en-US" sz="1600" i="1" dirty="0"/>
              <a:t>build/modules/demomodule/add.py </a:t>
            </a:r>
            <a:r>
              <a:rPr lang="en-US" sz="1600" dirty="0" smtClean="0"/>
              <a:t>and run 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 </a:t>
            </a:r>
            <a:r>
              <a:rPr lang="en-US" sz="1600" dirty="0" smtClean="0"/>
              <a:t>again without having to recompile anything.</a:t>
            </a:r>
          </a:p>
          <a:p>
            <a:r>
              <a:rPr lang="en-US" sz="1600" b="1" dirty="0"/>
              <a:t>Note:</a:t>
            </a:r>
            <a:r>
              <a:rPr lang="en-US" sz="1600" dirty="0"/>
              <a:t> These changes will be lost if we run </a:t>
            </a:r>
            <a:r>
              <a:rPr lang="en-US" sz="1600" i="1" dirty="0"/>
              <a:t>make </a:t>
            </a:r>
            <a:r>
              <a:rPr lang="en-US" sz="1600" dirty="0"/>
              <a:t>as the files will be overwritten.</a:t>
            </a:r>
          </a:p>
          <a:p>
            <a:r>
              <a:rPr lang="en-US" sz="1600" dirty="0" smtClean="0"/>
              <a:t>Change add.py to log a message using our </a:t>
            </a:r>
            <a:r>
              <a:rPr lang="en-US" sz="1600" i="1" dirty="0" err="1" smtClean="0"/>
              <a:t>ml_logger</a:t>
            </a:r>
            <a:endParaRPr lang="en-US" sz="1600" i="1" dirty="0" smtClean="0"/>
          </a:p>
          <a:p>
            <a:endParaRPr lang="en-US" sz="1600" dirty="0" smtClean="0"/>
          </a:p>
          <a:p>
            <a:endParaRPr lang="en-US" sz="1600" b="1" dirty="0" smtClean="0"/>
          </a:p>
          <a:p>
            <a:endParaRPr lang="en-US" sz="1600" b="1" dirty="0"/>
          </a:p>
          <a:p>
            <a:r>
              <a:rPr lang="en-US" sz="1600" dirty="0" smtClean="0"/>
              <a:t>Run </a:t>
            </a:r>
            <a:r>
              <a:rPr lang="en-US" sz="1600" dirty="0"/>
              <a:t>the </a:t>
            </a:r>
            <a:r>
              <a:rPr lang="en-US" sz="1600" dirty="0" smtClean="0"/>
              <a:t>program again: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/>
              <a:t>./</a:t>
            </a:r>
            <a:r>
              <a:rPr lang="en-US" sz="1600" i="1" dirty="0" err="1"/>
              <a:t>demoapp</a:t>
            </a:r>
            <a:endParaRPr lang="en-US" sz="1600" i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/>
              <a:t>Note</a:t>
            </a:r>
            <a:r>
              <a:rPr lang="en-US" sz="1600" b="1" dirty="0" smtClean="0"/>
              <a:t>: </a:t>
            </a:r>
            <a:r>
              <a:rPr lang="en-US" sz="1600" i="1" dirty="0" smtClean="0"/>
              <a:t>add.py </a:t>
            </a:r>
            <a:r>
              <a:rPr lang="en-US" sz="1600" dirty="0" smtClean="0"/>
              <a:t>automatically finds the </a:t>
            </a:r>
            <a:r>
              <a:rPr lang="en-US" sz="1600" i="1" dirty="0" err="1" smtClean="0"/>
              <a:t>mixedlang</a:t>
            </a:r>
            <a:r>
              <a:rPr lang="en-US" sz="1600" i="1" dirty="0" smtClean="0"/>
              <a:t> </a:t>
            </a:r>
            <a:r>
              <a:rPr lang="en-US" sz="1600" dirty="0" smtClean="0"/>
              <a:t>module that exists alongside it, but it cannot find the </a:t>
            </a:r>
            <a:r>
              <a:rPr lang="en-US" sz="1600" i="1" dirty="0" smtClean="0"/>
              <a:t>pymixedlang.so </a:t>
            </a:r>
            <a:r>
              <a:rPr lang="en-US" sz="1600" dirty="0" smtClean="0"/>
              <a:t>module since the </a:t>
            </a:r>
            <a:r>
              <a:rPr lang="en-US" sz="1600" i="1" dirty="0" smtClean="0"/>
              <a:t>lib </a:t>
            </a:r>
            <a:r>
              <a:rPr lang="en-US" sz="1600" dirty="0" smtClean="0"/>
              <a:t>folder was not added to the path. Therefore it uses the generic </a:t>
            </a:r>
            <a:r>
              <a:rPr lang="en-US" sz="1600" i="1" dirty="0" smtClean="0"/>
              <a:t>logging </a:t>
            </a:r>
            <a:r>
              <a:rPr lang="en-US" sz="1600" dirty="0" smtClean="0"/>
              <a:t>and not the C++ </a:t>
            </a:r>
            <a:r>
              <a:rPr lang="en-US" sz="1600" i="1" dirty="0" smtClean="0"/>
              <a:t>logger</a:t>
            </a:r>
            <a:r>
              <a:rPr lang="en-US" sz="1600" dirty="0" smtClean="0"/>
              <a:t>.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71" y="2207377"/>
            <a:ext cx="4391638" cy="905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88" y="3812727"/>
            <a:ext cx="10355120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ex5b: </a:t>
            </a:r>
            <a:r>
              <a:rPr lang="en-US" dirty="0"/>
              <a:t>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Copy the changes to the </a:t>
            </a:r>
            <a:r>
              <a:rPr lang="en-US" sz="1600" dirty="0"/>
              <a:t>original </a:t>
            </a:r>
            <a:r>
              <a:rPr lang="en-US" sz="1600" dirty="0" smtClean="0"/>
              <a:t>source file so they are persisted:</a:t>
            </a:r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i="1" dirty="0" err="1" smtClean="0"/>
              <a:t>cp</a:t>
            </a:r>
            <a:r>
              <a:rPr lang="en-US" sz="1600" i="1" dirty="0" smtClean="0"/>
              <a:t> </a:t>
            </a:r>
            <a:r>
              <a:rPr lang="en-US" sz="1600" i="1" dirty="0"/>
              <a:t>modules/demomodule/add.py ../modules/</a:t>
            </a:r>
            <a:r>
              <a:rPr lang="en-US" sz="1600" i="1" dirty="0" err="1"/>
              <a:t>demomodule</a:t>
            </a:r>
            <a:r>
              <a:rPr lang="en-US" sz="1600" i="1" dirty="0" smtClean="0"/>
              <a:t>/</a:t>
            </a:r>
          </a:p>
          <a:p>
            <a:r>
              <a:rPr lang="en-US" sz="1600" dirty="0" smtClean="0"/>
              <a:t>To ensure the </a:t>
            </a:r>
            <a:r>
              <a:rPr lang="en-US" sz="1600" i="1" dirty="0" err="1" smtClean="0"/>
              <a:t>pymixedlang</a:t>
            </a:r>
            <a:r>
              <a:rPr lang="en-US" sz="1600" i="1" dirty="0" smtClean="0"/>
              <a:t> </a:t>
            </a:r>
            <a:r>
              <a:rPr lang="en-US" sz="1600" dirty="0" smtClean="0"/>
              <a:t>module is imported we could simply add </a:t>
            </a:r>
            <a:r>
              <a:rPr lang="en-US" sz="1600" i="1" dirty="0" smtClean="0"/>
              <a:t>lib </a:t>
            </a:r>
            <a:r>
              <a:rPr lang="en-US" sz="1600" dirty="0" smtClean="0"/>
              <a:t>to the path in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/demoimpl.cpp</a:t>
            </a:r>
          </a:p>
          <a:p>
            <a:endParaRPr lang="en-US" sz="1600" i="1" dirty="0"/>
          </a:p>
          <a:p>
            <a:endParaRPr lang="en-US" sz="1600" i="1" dirty="0" smtClean="0"/>
          </a:p>
          <a:p>
            <a:r>
              <a:rPr lang="en-US" sz="1600" dirty="0" smtClean="0"/>
              <a:t>Rebuild the app and run it again:</a:t>
            </a:r>
          </a:p>
          <a:p>
            <a:pPr marL="11103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make</a:t>
            </a:r>
          </a:p>
          <a:p>
            <a:pPr marL="11103" indent="0">
              <a:buNone/>
            </a:pPr>
            <a:r>
              <a:rPr lang="en-US" sz="1600" i="1" dirty="0" smtClean="0"/>
              <a:t>    ./</a:t>
            </a:r>
            <a:r>
              <a:rPr lang="en-US" sz="1600" i="1" dirty="0" err="1" smtClean="0"/>
              <a:t>demoapp</a:t>
            </a:r>
            <a:endParaRPr lang="en-US" sz="1600" i="1" dirty="0" smtClean="0"/>
          </a:p>
          <a:p>
            <a:pPr marL="11103" indent="0">
              <a:buNone/>
            </a:pPr>
            <a:endParaRPr lang="en-US" sz="1600" i="1" dirty="0"/>
          </a:p>
          <a:p>
            <a:pPr marL="11103" indent="0">
              <a:buNone/>
            </a:pPr>
            <a:endParaRPr lang="en-US" sz="1600" i="1" dirty="0" smtClean="0"/>
          </a:p>
          <a:p>
            <a:pPr marL="11103" indent="0">
              <a:buNone/>
            </a:pPr>
            <a:endParaRPr lang="en-US" sz="1600" i="1" dirty="0"/>
          </a:p>
          <a:p>
            <a:r>
              <a:rPr lang="en-US" sz="1600" dirty="0" smtClean="0"/>
              <a:t>Now the </a:t>
            </a:r>
            <a:r>
              <a:rPr lang="en-US" sz="1600" i="1" dirty="0" err="1" smtClean="0"/>
              <a:t>mixedlang</a:t>
            </a:r>
            <a:r>
              <a:rPr lang="en-US" sz="1600" i="1" dirty="0" smtClean="0"/>
              <a:t> </a:t>
            </a:r>
            <a:r>
              <a:rPr lang="en-US" sz="1600" dirty="0"/>
              <a:t>module </a:t>
            </a:r>
            <a:r>
              <a:rPr lang="en-US" sz="1600" dirty="0" smtClean="0"/>
              <a:t>finds the C++ </a:t>
            </a:r>
            <a:r>
              <a:rPr lang="en-US" sz="1600" i="1" dirty="0" smtClean="0"/>
              <a:t>pymixedlang.so </a:t>
            </a:r>
            <a:r>
              <a:rPr lang="en-US" sz="1600" dirty="0" smtClean="0"/>
              <a:t>module and uses the C</a:t>
            </a:r>
            <a:r>
              <a:rPr lang="en-US" sz="1600" dirty="0"/>
              <a:t>++ </a:t>
            </a:r>
            <a:r>
              <a:rPr lang="en-US" sz="1600" i="1" dirty="0"/>
              <a:t>logger</a:t>
            </a:r>
            <a:r>
              <a:rPr lang="en-US" sz="1600" dirty="0" smtClean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55" y="2298436"/>
            <a:ext cx="4124901" cy="381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15" y="3828341"/>
            <a:ext cx="9069066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ex5b: </a:t>
            </a:r>
            <a:r>
              <a:rPr lang="en-US" dirty="0"/>
              <a:t>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0629" y="1022464"/>
            <a:ext cx="10098346" cy="4815725"/>
          </a:xfrm>
        </p:spPr>
        <p:txBody>
          <a:bodyPr/>
          <a:lstStyle/>
          <a:p>
            <a:r>
              <a:rPr lang="en-US" sz="1600" dirty="0" smtClean="0"/>
              <a:t>However there is another way to make module </a:t>
            </a:r>
            <a:r>
              <a:rPr lang="en-US" sz="1600" i="1" dirty="0" err="1" smtClean="0"/>
              <a:t>pymixedlang</a:t>
            </a:r>
            <a:r>
              <a:rPr lang="en-US" sz="1600" i="1" dirty="0" smtClean="0"/>
              <a:t> </a:t>
            </a:r>
            <a:r>
              <a:rPr lang="en-US" sz="1600" dirty="0" smtClean="0"/>
              <a:t>accessible to any embedded Python code without adding </a:t>
            </a:r>
            <a:r>
              <a:rPr lang="en-US" sz="1600" i="1" dirty="0" smtClean="0"/>
              <a:t>lib </a:t>
            </a:r>
            <a:r>
              <a:rPr lang="en-US" sz="1600" dirty="0" smtClean="0"/>
              <a:t>to the path.</a:t>
            </a:r>
          </a:p>
          <a:p>
            <a:pPr lvl="1"/>
            <a:r>
              <a:rPr lang="en-US" sz="1400" dirty="0" smtClean="0"/>
              <a:t>The shared library containing module </a:t>
            </a:r>
            <a:r>
              <a:rPr lang="en-US" sz="1400" i="1" dirty="0" err="1" smtClean="0"/>
              <a:t>pymixedlang</a:t>
            </a:r>
            <a:r>
              <a:rPr lang="en-US" sz="1400" i="1" dirty="0" smtClean="0"/>
              <a:t> </a:t>
            </a:r>
            <a:r>
              <a:rPr lang="en-US" sz="1400" dirty="0" smtClean="0"/>
              <a:t>can be directly linked into </a:t>
            </a:r>
            <a:r>
              <a:rPr lang="en-US" sz="1400" i="1" dirty="0" err="1" smtClean="0"/>
              <a:t>demoapp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The module can then be added to the Python </a:t>
            </a:r>
            <a:r>
              <a:rPr lang="en-US" sz="1400" u="sng" dirty="0" smtClean="0"/>
              <a:t>built-in</a:t>
            </a:r>
            <a:r>
              <a:rPr lang="en-US" sz="1400" dirty="0" smtClean="0"/>
              <a:t> modules </a:t>
            </a:r>
            <a:r>
              <a:rPr lang="en-US" sz="1400" dirty="0"/>
              <a:t>table using </a:t>
            </a:r>
            <a:r>
              <a:rPr lang="en-US" sz="1400" i="1" dirty="0" err="1" smtClean="0"/>
              <a:t>PyImport_AppendInittab</a:t>
            </a:r>
            <a:r>
              <a:rPr lang="en-US" sz="1400" i="1" dirty="0" smtClean="0"/>
              <a:t>() </a:t>
            </a:r>
            <a:r>
              <a:rPr lang="en-US" sz="1400" dirty="0"/>
              <a:t>before calling </a:t>
            </a:r>
            <a:r>
              <a:rPr lang="en-US" sz="1400" i="1" dirty="0" err="1"/>
              <a:t>Py_Initialize</a:t>
            </a:r>
            <a:r>
              <a:rPr lang="en-US" sz="1400" i="1" dirty="0" smtClean="0"/>
              <a:t>()</a:t>
            </a:r>
            <a:r>
              <a:rPr lang="en-US" sz="1400" dirty="0" smtClean="0"/>
              <a:t>.</a:t>
            </a:r>
          </a:p>
          <a:p>
            <a:r>
              <a:rPr lang="en-US" sz="1600" dirty="0" smtClean="0"/>
              <a:t>First comment out the addition of </a:t>
            </a:r>
            <a:r>
              <a:rPr lang="en-US" sz="1600" i="1" dirty="0"/>
              <a:t>lib </a:t>
            </a:r>
            <a:r>
              <a:rPr lang="en-US" sz="1600" dirty="0"/>
              <a:t>to the path in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/demoimpl.cpp </a:t>
            </a:r>
            <a:r>
              <a:rPr lang="en-US" sz="1600" dirty="0" smtClean="0"/>
              <a:t>(added in the previous slide) as it will not be needed:</a:t>
            </a:r>
          </a:p>
          <a:p>
            <a:r>
              <a:rPr lang="en-US" sz="1600" dirty="0" smtClean="0"/>
              <a:t>Update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/CMakeLists.txt</a:t>
            </a:r>
            <a:r>
              <a:rPr lang="en-US" sz="1600" dirty="0" smtClean="0"/>
              <a:t> to link to </a:t>
            </a:r>
            <a:r>
              <a:rPr lang="en-US" sz="1600" i="1" dirty="0" err="1" smtClean="0"/>
              <a:t>pymixedlang</a:t>
            </a:r>
            <a:r>
              <a:rPr lang="en-US" sz="1600" i="1" dirty="0" smtClean="0"/>
              <a:t> </a:t>
            </a:r>
            <a:r>
              <a:rPr lang="en-US" sz="1600" dirty="0" smtClean="0"/>
              <a:t>and include its source directory (for the header file):</a:t>
            </a:r>
          </a:p>
          <a:p>
            <a:endParaRPr lang="en-US" sz="1600" i="1" dirty="0"/>
          </a:p>
          <a:p>
            <a:r>
              <a:rPr lang="en-US" sz="1600" b="1" dirty="0" smtClean="0"/>
              <a:t>Note: </a:t>
            </a:r>
            <a:r>
              <a:rPr lang="en-US" sz="1600" dirty="0" smtClean="0"/>
              <a:t>The library </a:t>
            </a:r>
            <a:r>
              <a:rPr lang="en-US" sz="1600" i="1" dirty="0" err="1" smtClean="0"/>
              <a:t>pymixedlang</a:t>
            </a:r>
            <a:r>
              <a:rPr lang="en-US" sz="1600" i="1" dirty="0" smtClean="0"/>
              <a:t> </a:t>
            </a:r>
            <a:r>
              <a:rPr lang="en-US" sz="1600" dirty="0" smtClean="0"/>
              <a:t>was specified as type </a:t>
            </a:r>
            <a:r>
              <a:rPr lang="en-US" sz="1600" i="1" dirty="0" smtClean="0"/>
              <a:t>MODULE </a:t>
            </a:r>
            <a:r>
              <a:rPr lang="en-US" sz="1600" dirty="0" smtClean="0"/>
              <a:t>and not as </a:t>
            </a:r>
            <a:r>
              <a:rPr lang="en-US" sz="1600" i="1" dirty="0" smtClean="0"/>
              <a:t>SHARED </a:t>
            </a:r>
            <a:r>
              <a:rPr lang="en-US" sz="1600" dirty="0" smtClean="0"/>
              <a:t>so </a:t>
            </a:r>
            <a:r>
              <a:rPr lang="en-US" sz="1600" dirty="0" err="1" smtClean="0"/>
              <a:t>CMake</a:t>
            </a:r>
            <a:r>
              <a:rPr lang="en-US" sz="1600" dirty="0" smtClean="0"/>
              <a:t> will not link to it </a:t>
            </a:r>
            <a:r>
              <a:rPr lang="en-IL" sz="1600" dirty="0" smtClean="0"/>
              <a:t>–</a:t>
            </a:r>
            <a:r>
              <a:rPr lang="en-US" sz="1600" dirty="0" smtClean="0"/>
              <a:t> this must first </a:t>
            </a:r>
            <a:r>
              <a:rPr lang="en-US" sz="1600" dirty="0"/>
              <a:t>be changed in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pymixedlang_mod</a:t>
            </a:r>
            <a:r>
              <a:rPr lang="en-US" sz="1600" i="1" dirty="0" smtClean="0"/>
              <a:t>/CMakeLists.txt</a:t>
            </a:r>
            <a:endParaRPr lang="en-US" sz="1600" dirty="0" smtClean="0"/>
          </a:p>
          <a:p>
            <a:pPr lvl="1"/>
            <a:r>
              <a:rPr lang="en-US" sz="1400" dirty="0" smtClean="0"/>
              <a:t>Remember: </a:t>
            </a:r>
            <a:r>
              <a:rPr lang="en-US" sz="1400" i="1" dirty="0" err="1"/>
              <a:t>Python_add_library</a:t>
            </a:r>
            <a:r>
              <a:rPr lang="en-US" sz="1400" i="1" dirty="0"/>
              <a:t> </a:t>
            </a:r>
            <a:r>
              <a:rPr lang="en-US" sz="1400" dirty="0"/>
              <a:t>automatically adds </a:t>
            </a:r>
            <a:r>
              <a:rPr lang="en-US" sz="1400" i="1" dirty="0"/>
              <a:t>Python::Python </a:t>
            </a:r>
            <a:r>
              <a:rPr lang="en-US" sz="1400" dirty="0"/>
              <a:t>(for type </a:t>
            </a:r>
            <a:r>
              <a:rPr lang="en-US" sz="1400" b="1" i="1" dirty="0"/>
              <a:t>SHARED</a:t>
            </a:r>
            <a:r>
              <a:rPr lang="en-US" sz="1400" dirty="0"/>
              <a:t>) or </a:t>
            </a:r>
            <a:r>
              <a:rPr lang="en-US" sz="1400" i="1" dirty="0"/>
              <a:t>Python::Module</a:t>
            </a:r>
            <a:r>
              <a:rPr lang="en-US" sz="1400" dirty="0"/>
              <a:t> (for type </a:t>
            </a:r>
            <a:r>
              <a:rPr lang="en-US" sz="1400" i="1" dirty="0"/>
              <a:t>MODULE</a:t>
            </a:r>
            <a:r>
              <a:rPr lang="en-US" sz="1400" dirty="0"/>
              <a:t>) to </a:t>
            </a:r>
            <a:r>
              <a:rPr lang="en-US" sz="1400" i="1" dirty="0" err="1"/>
              <a:t>target_link_libraries</a:t>
            </a:r>
            <a:r>
              <a:rPr lang="en-US" sz="1400" dirty="0"/>
              <a:t>, and </a:t>
            </a:r>
            <a:r>
              <a:rPr lang="en-US" sz="1400" b="1" i="1" dirty="0"/>
              <a:t>PREFIX “” </a:t>
            </a:r>
            <a:r>
              <a:rPr lang="en-US" sz="1400" dirty="0"/>
              <a:t>to </a:t>
            </a:r>
            <a:r>
              <a:rPr lang="en-US" sz="1400" i="1" dirty="0" err="1"/>
              <a:t>set_target_properties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There is essentially little difference between these two.</a:t>
            </a:r>
          </a:p>
          <a:p>
            <a:pPr lvl="1"/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28" y="2672335"/>
            <a:ext cx="4286848" cy="200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74" y="3329016"/>
            <a:ext cx="6706536" cy="352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80" y="5178939"/>
            <a:ext cx="891664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ex5b: </a:t>
            </a:r>
            <a:r>
              <a:rPr lang="en-US" dirty="0"/>
              <a:t>C++ program calling Python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0629" y="1022464"/>
            <a:ext cx="10098346" cy="4815725"/>
          </a:xfrm>
        </p:spPr>
        <p:txBody>
          <a:bodyPr/>
          <a:lstStyle/>
          <a:p>
            <a:r>
              <a:rPr lang="en-US" sz="1600" dirty="0" smtClean="0"/>
              <a:t>Update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demoapp</a:t>
            </a:r>
            <a:r>
              <a:rPr lang="en-US" sz="1600" i="1" dirty="0" smtClean="0"/>
              <a:t>/python_mgr.cpp </a:t>
            </a:r>
            <a:r>
              <a:rPr lang="en-US" sz="1600" dirty="0" smtClean="0"/>
              <a:t>to include </a:t>
            </a:r>
            <a:r>
              <a:rPr lang="en-US" sz="1600" dirty="0"/>
              <a:t>the header </a:t>
            </a:r>
            <a:r>
              <a:rPr lang="en-US" sz="1600" dirty="0" smtClean="0"/>
              <a:t>for</a:t>
            </a:r>
            <a:r>
              <a:rPr lang="en-US" sz="1600" i="1" dirty="0"/>
              <a:t> </a:t>
            </a:r>
            <a:r>
              <a:rPr lang="en-US" sz="1600" i="1" dirty="0" err="1" smtClean="0"/>
              <a:t>pymixedlang</a:t>
            </a:r>
            <a:endParaRPr lang="en-US" sz="1600" i="1" dirty="0" smtClean="0"/>
          </a:p>
          <a:p>
            <a:endParaRPr lang="en-US" sz="1600" dirty="0" smtClean="0"/>
          </a:p>
          <a:p>
            <a:pPr marL="11103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and to add </a:t>
            </a:r>
            <a:r>
              <a:rPr lang="en-US" sz="1600" i="1" dirty="0" err="1" smtClean="0"/>
              <a:t>pymixedlang</a:t>
            </a:r>
            <a:r>
              <a:rPr lang="en-US" sz="1600" i="1" dirty="0" smtClean="0"/>
              <a:t> </a:t>
            </a:r>
            <a:r>
              <a:rPr lang="en-US" sz="1600" dirty="0" smtClean="0"/>
              <a:t>to</a:t>
            </a:r>
            <a:r>
              <a:rPr lang="en-US" sz="1600" dirty="0"/>
              <a:t> the Python built-in modules </a:t>
            </a:r>
            <a:r>
              <a:rPr lang="en-US" sz="1600" dirty="0" smtClean="0"/>
              <a:t>table:</a:t>
            </a:r>
          </a:p>
          <a:p>
            <a:pPr marL="11103" indent="0">
              <a:buNone/>
            </a:pPr>
            <a:endParaRPr lang="en-US" sz="1600" dirty="0"/>
          </a:p>
          <a:p>
            <a:pPr marL="11103" indent="0">
              <a:buNone/>
            </a:pPr>
            <a:endParaRPr lang="en-US" sz="1600" dirty="0" smtClean="0"/>
          </a:p>
          <a:p>
            <a:pPr marL="11103" indent="0">
              <a:buNone/>
            </a:pPr>
            <a:endParaRPr lang="en-US" sz="1600" dirty="0"/>
          </a:p>
          <a:p>
            <a:pPr marL="11103" indent="0">
              <a:buNone/>
            </a:pPr>
            <a:endParaRPr lang="en-US" sz="1600" dirty="0" smtClean="0"/>
          </a:p>
          <a:p>
            <a:r>
              <a:rPr lang="en-US" sz="1600" dirty="0" smtClean="0"/>
              <a:t>Rebuild </a:t>
            </a:r>
            <a:r>
              <a:rPr lang="en-US" sz="1600" dirty="0"/>
              <a:t>the app and run it again:</a:t>
            </a:r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dirty="0" err="1" smtClean="0"/>
              <a:t>cmake</a:t>
            </a:r>
            <a:r>
              <a:rPr lang="en-US" sz="1600" dirty="0" smtClean="0"/>
              <a:t> ..</a:t>
            </a:r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dirty="0"/>
              <a:t>make</a:t>
            </a:r>
          </a:p>
          <a:p>
            <a:pPr marL="11103" indent="0">
              <a:buNone/>
            </a:pPr>
            <a:r>
              <a:rPr lang="en-US" sz="1600" i="1" dirty="0"/>
              <a:t>    ./</a:t>
            </a:r>
            <a:r>
              <a:rPr lang="en-US" sz="1600" i="1" dirty="0" err="1" smtClean="0"/>
              <a:t>demoapp</a:t>
            </a:r>
            <a:endParaRPr lang="en-US" sz="1600" i="1" dirty="0" smtClean="0"/>
          </a:p>
          <a:p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i="1" dirty="0" err="1"/>
              <a:t>mixedlang</a:t>
            </a:r>
            <a:r>
              <a:rPr lang="en-US" sz="1600" i="1" dirty="0"/>
              <a:t> </a:t>
            </a:r>
            <a:r>
              <a:rPr lang="en-US" sz="1600" dirty="0"/>
              <a:t>module </a:t>
            </a:r>
            <a:r>
              <a:rPr lang="en-US" sz="1600" dirty="0" smtClean="0"/>
              <a:t>now still finds </a:t>
            </a:r>
            <a:r>
              <a:rPr lang="en-US" sz="1600" dirty="0"/>
              <a:t>the C++ </a:t>
            </a:r>
            <a:r>
              <a:rPr lang="en-US" sz="1600" i="1" dirty="0" err="1" smtClean="0"/>
              <a:t>pymixedlang</a:t>
            </a:r>
            <a:r>
              <a:rPr lang="en-US" sz="1600" i="1" dirty="0" smtClean="0"/>
              <a:t> </a:t>
            </a:r>
            <a:r>
              <a:rPr lang="en-US" sz="1600" dirty="0"/>
              <a:t>module </a:t>
            </a:r>
            <a:r>
              <a:rPr lang="en-US" sz="1600" dirty="0" smtClean="0"/>
              <a:t>even though </a:t>
            </a:r>
            <a:r>
              <a:rPr lang="en-US" sz="1600" i="1" dirty="0" smtClean="0"/>
              <a:t>lib </a:t>
            </a:r>
            <a:r>
              <a:rPr lang="en-US" sz="1600" dirty="0" smtClean="0"/>
              <a:t>was </a:t>
            </a:r>
            <a:r>
              <a:rPr lang="en-US" sz="1600" u="sng" dirty="0" smtClean="0"/>
              <a:t>not</a:t>
            </a:r>
            <a:r>
              <a:rPr lang="en-US" sz="1600" dirty="0" smtClean="0"/>
              <a:t> added to  the path since it is already in memory as a </a:t>
            </a:r>
            <a:r>
              <a:rPr lang="en-US" sz="1600" u="sng" dirty="0" smtClean="0"/>
              <a:t>built-in</a:t>
            </a:r>
            <a:r>
              <a:rPr lang="en-US" sz="1600" dirty="0" smtClean="0"/>
              <a:t> module.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757" y="1396837"/>
            <a:ext cx="2657846" cy="161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57" y="1933157"/>
            <a:ext cx="6858957" cy="1276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11" y="4584819"/>
            <a:ext cx="9002381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ex2b: </a:t>
            </a:r>
            <a:r>
              <a:rPr lang="en-US" dirty="0"/>
              <a:t>Write a </a:t>
            </a:r>
            <a:r>
              <a:rPr lang="en-US" dirty="0" smtClean="0"/>
              <a:t>C++ program to use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30778"/>
            <a:ext cx="10673753" cy="4751576"/>
          </a:xfrm>
        </p:spPr>
        <p:txBody>
          <a:bodyPr/>
          <a:lstStyle/>
          <a:p>
            <a:r>
              <a:rPr lang="en-US" sz="1600" dirty="0" smtClean="0"/>
              <a:t>Write </a:t>
            </a:r>
            <a:r>
              <a:rPr lang="en-US" sz="1600" dirty="0"/>
              <a:t>a </a:t>
            </a:r>
            <a:r>
              <a:rPr lang="en-US" sz="1600" dirty="0" smtClean="0"/>
              <a:t>simple C++ </a:t>
            </a:r>
            <a:r>
              <a:rPr lang="en-US" sz="1600" dirty="0"/>
              <a:t>program </a:t>
            </a:r>
            <a:r>
              <a:rPr lang="en-US" sz="1600" dirty="0" smtClean="0"/>
              <a:t>that uses </a:t>
            </a:r>
            <a:r>
              <a:rPr lang="en-US" sz="1600" dirty="0"/>
              <a:t>the </a:t>
            </a:r>
            <a:r>
              <a:rPr lang="en-US" sz="1600" dirty="0" smtClean="0"/>
              <a:t>C++ library:</a:t>
            </a:r>
            <a:endParaRPr lang="en-US" sz="1600" dirty="0"/>
          </a:p>
          <a:p>
            <a:pPr marL="11103" indent="0">
              <a:buNone/>
            </a:pPr>
            <a:r>
              <a:rPr lang="en-US" sz="1600" i="1" dirty="0" smtClean="0"/>
              <a:t>    vim main.cpp</a:t>
            </a:r>
            <a:endParaRPr lang="en-US" sz="1600" i="1" dirty="0"/>
          </a:p>
          <a:p>
            <a:r>
              <a:rPr lang="en-US" sz="1600" dirty="0" smtClean="0"/>
              <a:t>Compile </a:t>
            </a:r>
            <a:r>
              <a:rPr lang="en-US" sz="1600" dirty="0"/>
              <a:t>the </a:t>
            </a:r>
            <a:r>
              <a:rPr lang="en-US" sz="1600" dirty="0" smtClean="0"/>
              <a:t>C++ </a:t>
            </a:r>
            <a:r>
              <a:rPr lang="en-US" sz="1600" dirty="0"/>
              <a:t>program into object code:</a:t>
            </a:r>
          </a:p>
          <a:p>
            <a:pPr marL="11103" lvl="1" indent="0">
              <a:buClr>
                <a:srgbClr val="000000"/>
              </a:buClr>
              <a:buNone/>
            </a:pPr>
            <a:r>
              <a:rPr lang="en-US" sz="1600" i="1" dirty="0"/>
              <a:t>    </a:t>
            </a:r>
            <a:r>
              <a:rPr lang="en-US" sz="1600" i="1" dirty="0" smtClean="0"/>
              <a:t>g++ </a:t>
            </a:r>
            <a:r>
              <a:rPr lang="en-US" sz="1600" i="1" dirty="0"/>
              <a:t>-c </a:t>
            </a:r>
            <a:r>
              <a:rPr lang="en-US" sz="1600" i="1" dirty="0" smtClean="0"/>
              <a:t>main.cpp </a:t>
            </a:r>
            <a:r>
              <a:rPr lang="en-US" sz="1600" i="1" dirty="0"/>
              <a:t>-o </a:t>
            </a:r>
            <a:r>
              <a:rPr lang="en-US" sz="1600" i="1" dirty="0" err="1" smtClean="0"/>
              <a:t>maincpp.o</a:t>
            </a:r>
            <a:endParaRPr lang="en-US" sz="1600" i="1" dirty="0"/>
          </a:p>
          <a:p>
            <a:endParaRPr lang="en-US" sz="1600" dirty="0" smtClean="0"/>
          </a:p>
          <a:p>
            <a:r>
              <a:rPr lang="en-US" sz="1600" dirty="0" smtClean="0"/>
              <a:t>View </a:t>
            </a:r>
            <a:r>
              <a:rPr lang="en-US" sz="1600" dirty="0"/>
              <a:t>symbols in </a:t>
            </a:r>
            <a:r>
              <a:rPr lang="en-US" sz="1600" dirty="0" err="1" smtClean="0"/>
              <a:t>maincpp.o</a:t>
            </a:r>
            <a:r>
              <a:rPr lang="en-US" sz="1600" dirty="0"/>
              <a:t>:</a:t>
            </a:r>
          </a:p>
          <a:p>
            <a:pPr marL="11103" indent="0">
              <a:buNone/>
            </a:pPr>
            <a:r>
              <a:rPr lang="en-US" sz="1600" dirty="0"/>
              <a:t>      </a:t>
            </a:r>
            <a:r>
              <a:rPr lang="en-US" sz="1600" i="1" dirty="0"/>
              <a:t>nm </a:t>
            </a:r>
            <a:r>
              <a:rPr lang="en-US" sz="1600" i="1" dirty="0" err="1" smtClean="0"/>
              <a:t>maincpp.o</a:t>
            </a:r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Link </a:t>
            </a:r>
            <a:r>
              <a:rPr lang="en-US" sz="1600" dirty="0" err="1" smtClean="0"/>
              <a:t>maincpp.o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err="1" smtClean="0"/>
              <a:t>textcpp.o</a:t>
            </a:r>
            <a:r>
              <a:rPr lang="en-US" sz="1600" dirty="0" smtClean="0"/>
              <a:t> </a:t>
            </a:r>
            <a:r>
              <a:rPr lang="en-US" sz="1600" dirty="0"/>
              <a:t>into executable named </a:t>
            </a:r>
            <a:r>
              <a:rPr lang="en-US" sz="1600" dirty="0" smtClean="0"/>
              <a:t>demo2cpp:</a:t>
            </a:r>
            <a:endParaRPr lang="en-US" sz="1600" dirty="0"/>
          </a:p>
          <a:p>
            <a:pPr marL="11103" indent="0">
              <a:buNone/>
            </a:pPr>
            <a:r>
              <a:rPr lang="en-US" sz="1600" i="1" dirty="0"/>
              <a:t>    </a:t>
            </a:r>
            <a:r>
              <a:rPr lang="en-US" sz="1600" i="1" dirty="0" smtClean="0"/>
              <a:t>g++ </a:t>
            </a:r>
            <a:r>
              <a:rPr lang="en-US" sz="1600" i="1" dirty="0" err="1" smtClean="0"/>
              <a:t>maincpp.o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textcpp.o</a:t>
            </a:r>
            <a:r>
              <a:rPr lang="en-US" sz="1600" i="1" dirty="0" smtClean="0"/>
              <a:t> </a:t>
            </a:r>
            <a:r>
              <a:rPr lang="en-US" sz="1600" i="1" dirty="0"/>
              <a:t>-o </a:t>
            </a:r>
            <a:r>
              <a:rPr lang="en-US" sz="1600" i="1" dirty="0" smtClean="0"/>
              <a:t>demo2cpp</a:t>
            </a:r>
            <a:endParaRPr lang="en-US" sz="1600" i="1" dirty="0"/>
          </a:p>
          <a:p>
            <a:r>
              <a:rPr lang="en-US" sz="1600" dirty="0"/>
              <a:t>View symbols in </a:t>
            </a:r>
            <a:r>
              <a:rPr lang="en-US" sz="1600" dirty="0" smtClean="0"/>
              <a:t>demo2cpp: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demo2cpp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910" y="2687920"/>
            <a:ext cx="7285018" cy="1236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58" y="1022465"/>
            <a:ext cx="3191320" cy="1638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101" y="4561601"/>
            <a:ext cx="7678828" cy="15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ex2b: </a:t>
            </a:r>
            <a:r>
              <a:rPr lang="en-US" dirty="0"/>
              <a:t>Write a C++ program to use a C++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30778"/>
            <a:ext cx="10555472" cy="4751576"/>
          </a:xfrm>
        </p:spPr>
        <p:txBody>
          <a:bodyPr/>
          <a:lstStyle/>
          <a:p>
            <a:r>
              <a:rPr lang="en-US" sz="1600" dirty="0" smtClean="0"/>
              <a:t>Run </a:t>
            </a:r>
            <a:r>
              <a:rPr lang="en-US" sz="1600" dirty="0"/>
              <a:t>the program:</a:t>
            </a:r>
          </a:p>
          <a:p>
            <a:pPr marL="11103" indent="0">
              <a:buNone/>
            </a:pPr>
            <a:r>
              <a:rPr lang="en-US" sz="1600" i="1" dirty="0"/>
              <a:t>    ./</a:t>
            </a:r>
            <a:r>
              <a:rPr lang="en-US" sz="1600" i="1" dirty="0" smtClean="0"/>
              <a:t>demo2cpp</a:t>
            </a: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66" y="1701558"/>
            <a:ext cx="250542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8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ex2c: </a:t>
            </a:r>
            <a:r>
              <a:rPr lang="en-US" dirty="0"/>
              <a:t>Write a C++ program to use a </a:t>
            </a:r>
            <a:r>
              <a:rPr lang="en-US" dirty="0" smtClean="0"/>
              <a:t>C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30778"/>
            <a:ext cx="10555472" cy="4751576"/>
          </a:xfrm>
        </p:spPr>
        <p:txBody>
          <a:bodyPr/>
          <a:lstStyle/>
          <a:p>
            <a:r>
              <a:rPr lang="en-US" sz="1600" dirty="0" smtClean="0"/>
              <a:t>This is very common </a:t>
            </a:r>
            <a:r>
              <a:rPr lang="en-IL" sz="1600" dirty="0" smtClean="0"/>
              <a:t>–</a:t>
            </a:r>
            <a:r>
              <a:rPr lang="en-US" sz="1600" dirty="0" smtClean="0"/>
              <a:t> C++ often uses Linux OS libraries written in C.</a:t>
            </a:r>
          </a:p>
          <a:p>
            <a:r>
              <a:rPr lang="en-US" sz="1600" dirty="0" smtClean="0"/>
              <a:t>Calling C from C++ is trivial since C++ is built on top of C.</a:t>
            </a:r>
          </a:p>
          <a:p>
            <a:r>
              <a:rPr lang="en-US" sz="1600" dirty="0" smtClean="0"/>
              <a:t>Write </a:t>
            </a:r>
            <a:r>
              <a:rPr lang="en-US" sz="1600" dirty="0"/>
              <a:t>a </a:t>
            </a:r>
            <a:r>
              <a:rPr lang="en-US" sz="1600" dirty="0" smtClean="0"/>
              <a:t>C++ program that </a:t>
            </a:r>
            <a:r>
              <a:rPr lang="en-US" sz="1600" dirty="0"/>
              <a:t>uses the </a:t>
            </a:r>
            <a:r>
              <a:rPr lang="en-US" sz="1600" dirty="0" smtClean="0"/>
              <a:t>C library: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-US" sz="1600" i="1" dirty="0"/>
              <a:t>checkout </a:t>
            </a:r>
            <a:r>
              <a:rPr lang="en-US" sz="1600" i="1" dirty="0" smtClean="0"/>
              <a:t>ex2c</a:t>
            </a:r>
            <a:endParaRPr lang="en-US" sz="1600" dirty="0"/>
          </a:p>
          <a:p>
            <a:pPr marL="11103" indent="0">
              <a:buNone/>
            </a:pPr>
            <a:r>
              <a:rPr lang="en-US" sz="1600" i="1" dirty="0" smtClean="0"/>
              <a:t>    vim maincpp_c.cpp</a:t>
            </a:r>
          </a:p>
          <a:p>
            <a:endParaRPr lang="en-US" sz="1600" i="1" dirty="0" smtClean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r>
              <a:rPr lang="en-US" sz="1600" dirty="0" smtClean="0"/>
              <a:t>Compile </a:t>
            </a:r>
            <a:r>
              <a:rPr lang="en-US" sz="1600" dirty="0"/>
              <a:t>the C++ program into object code:</a:t>
            </a:r>
          </a:p>
          <a:p>
            <a:pPr marL="11103" lvl="1" indent="0">
              <a:buClr>
                <a:srgbClr val="000000"/>
              </a:buClr>
              <a:buNone/>
            </a:pPr>
            <a:r>
              <a:rPr lang="en-US" sz="1600" i="1" dirty="0"/>
              <a:t>    g++ -c </a:t>
            </a:r>
            <a:r>
              <a:rPr lang="en-US" sz="1600" i="1" dirty="0" smtClean="0"/>
              <a:t>maincpp_c.cpp </a:t>
            </a:r>
            <a:r>
              <a:rPr lang="en-US" sz="1600" i="1" dirty="0"/>
              <a:t>-o </a:t>
            </a:r>
            <a:r>
              <a:rPr lang="en-US" sz="1600" i="1" dirty="0" err="1" smtClean="0"/>
              <a:t>maincpp_c.o</a:t>
            </a:r>
            <a:endParaRPr lang="en-US" sz="1600" i="1" dirty="0"/>
          </a:p>
          <a:p>
            <a:r>
              <a:rPr lang="en-US" sz="1600" dirty="0" smtClean="0">
                <a:solidFill>
                  <a:srgbClr val="FF0000"/>
                </a:solidFill>
              </a:rPr>
              <a:t>Will this compile?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775" y="2350845"/>
            <a:ext cx="4048690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3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ex2c: </a:t>
            </a:r>
            <a:r>
              <a:rPr lang="en-US" dirty="0"/>
              <a:t>Write a C++ program to use a </a:t>
            </a:r>
            <a:r>
              <a:rPr lang="en-US" dirty="0" smtClean="0"/>
              <a:t>C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30778"/>
            <a:ext cx="10555472" cy="4751576"/>
          </a:xfrm>
        </p:spPr>
        <p:txBody>
          <a:bodyPr/>
          <a:lstStyle/>
          <a:p>
            <a:r>
              <a:rPr lang="en-US" sz="1600" dirty="0" smtClean="0"/>
              <a:t>Compilation fails!</a:t>
            </a:r>
          </a:p>
          <a:p>
            <a:pPr marL="11103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print() expects a char* and does not know about </a:t>
            </a:r>
            <a:r>
              <a:rPr lang="en-US" sz="1600" dirty="0" err="1" smtClean="0"/>
              <a:t>std</a:t>
            </a:r>
            <a:r>
              <a:rPr lang="en-US" sz="1600" dirty="0" smtClean="0"/>
              <a:t>::string.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5" y="1796245"/>
            <a:ext cx="10555472" cy="17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1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ex2c: </a:t>
            </a:r>
            <a:r>
              <a:rPr lang="en-US" dirty="0"/>
              <a:t>Write a C++ program to use a </a:t>
            </a:r>
            <a:r>
              <a:rPr lang="en-US" dirty="0" smtClean="0"/>
              <a:t>C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30778"/>
            <a:ext cx="10555472" cy="4751576"/>
          </a:xfrm>
        </p:spPr>
        <p:txBody>
          <a:bodyPr/>
          <a:lstStyle/>
          <a:p>
            <a:r>
              <a:rPr lang="en-US" sz="1600" dirty="0" smtClean="0"/>
              <a:t>Use </a:t>
            </a:r>
            <a:r>
              <a:rPr lang="en-US" sz="1600" dirty="0" err="1" smtClean="0"/>
              <a:t>std</a:t>
            </a:r>
            <a:r>
              <a:rPr lang="en-US" sz="1600" dirty="0" smtClean="0"/>
              <a:t>::string::</a:t>
            </a:r>
            <a:r>
              <a:rPr lang="en-US" sz="1600" b="1" dirty="0" err="1" smtClean="0"/>
              <a:t>c_str</a:t>
            </a:r>
            <a:r>
              <a:rPr lang="en-US" sz="1600" b="1" dirty="0" smtClean="0"/>
              <a:t>()</a:t>
            </a:r>
            <a:r>
              <a:rPr lang="en-US" sz="1600" dirty="0" smtClean="0"/>
              <a:t> to return a </a:t>
            </a:r>
            <a:r>
              <a:rPr lang="en-US" sz="1600" dirty="0" err="1" smtClean="0"/>
              <a:t>const</a:t>
            </a:r>
            <a:r>
              <a:rPr lang="en-US" sz="1600" dirty="0" smtClean="0"/>
              <a:t> char* to the string.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ex2c2</a:t>
            </a:r>
          </a:p>
          <a:p>
            <a:pPr marL="11103" indent="0">
              <a:buNone/>
            </a:pPr>
            <a:r>
              <a:rPr lang="en-US" sz="1600" i="1" dirty="0" smtClean="0"/>
              <a:t>    vim maincpp_c.cpp</a:t>
            </a:r>
          </a:p>
          <a:p>
            <a:endParaRPr lang="en-US" sz="1600" i="1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smtClean="0"/>
              <a:t>Recompile </a:t>
            </a:r>
            <a:r>
              <a:rPr lang="en-US" sz="1600" dirty="0"/>
              <a:t>the C++ </a:t>
            </a:r>
            <a:r>
              <a:rPr lang="en-US" sz="1600" dirty="0" smtClean="0"/>
              <a:t>program: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/>
              <a:t>g++ -c </a:t>
            </a:r>
            <a:r>
              <a:rPr lang="en-US" sz="1600" i="1" dirty="0" smtClean="0"/>
              <a:t>maincpp_c.cpp </a:t>
            </a:r>
            <a:r>
              <a:rPr lang="en-US" sz="1600" i="1" dirty="0"/>
              <a:t>-o </a:t>
            </a:r>
            <a:r>
              <a:rPr lang="en-US" sz="1600" i="1" dirty="0" err="1" smtClean="0"/>
              <a:t>maincpp_c.o</a:t>
            </a:r>
            <a:endParaRPr lang="en-US" sz="1600" i="1" dirty="0"/>
          </a:p>
          <a:p>
            <a:r>
              <a:rPr lang="en-US" sz="1600" dirty="0" smtClean="0"/>
              <a:t>Then </a:t>
            </a:r>
            <a:r>
              <a:rPr lang="en-US" sz="1600" dirty="0"/>
              <a:t>link </a:t>
            </a:r>
            <a:r>
              <a:rPr lang="en-US" sz="1600" dirty="0" err="1"/>
              <a:t>maincpp_c.o</a:t>
            </a:r>
            <a:r>
              <a:rPr lang="en-US" sz="1600" dirty="0"/>
              <a:t> and </a:t>
            </a:r>
            <a:r>
              <a:rPr lang="en-US" sz="1600" dirty="0" err="1"/>
              <a:t>textc.o</a:t>
            </a:r>
            <a:r>
              <a:rPr lang="en-US" sz="1600" dirty="0"/>
              <a:t> into executable named demo2cpp_c:</a:t>
            </a:r>
          </a:p>
          <a:p>
            <a:pPr marL="11103" lvl="1" indent="0">
              <a:buClr>
                <a:srgbClr val="000000"/>
              </a:buClr>
              <a:buNone/>
            </a:pPr>
            <a:r>
              <a:rPr lang="en-US" sz="1600" i="1" dirty="0" smtClean="0"/>
              <a:t>    g</a:t>
            </a:r>
            <a:r>
              <a:rPr lang="en-US" sz="1600" i="1" dirty="0"/>
              <a:t>++ </a:t>
            </a:r>
            <a:r>
              <a:rPr lang="en-US" sz="1600" i="1" dirty="0" err="1"/>
              <a:t>maincpp_c.o</a:t>
            </a:r>
            <a:r>
              <a:rPr lang="en-US" sz="1600" i="1" dirty="0"/>
              <a:t> </a:t>
            </a:r>
            <a:r>
              <a:rPr lang="en-US" sz="1600" b="1" i="1" dirty="0" err="1"/>
              <a:t>textc.o</a:t>
            </a:r>
            <a:r>
              <a:rPr lang="en-US" sz="1600" b="1" i="1" dirty="0"/>
              <a:t> </a:t>
            </a:r>
            <a:r>
              <a:rPr lang="en-US" sz="1600" i="1" dirty="0"/>
              <a:t>-o demo2cpp_c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Will this link?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13" y="1695895"/>
            <a:ext cx="4058216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ex2c: </a:t>
            </a:r>
            <a:r>
              <a:rPr lang="en-US" dirty="0"/>
              <a:t>Write a C++ program to use a </a:t>
            </a:r>
            <a:r>
              <a:rPr lang="en-US" dirty="0" smtClean="0"/>
              <a:t>C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30778"/>
            <a:ext cx="10555472" cy="4751576"/>
          </a:xfrm>
        </p:spPr>
        <p:txBody>
          <a:bodyPr/>
          <a:lstStyle/>
          <a:p>
            <a:r>
              <a:rPr lang="en-US" sz="1600" dirty="0" smtClean="0"/>
              <a:t>Linking fails!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The linker cannot find </a:t>
            </a:r>
            <a:r>
              <a:rPr lang="en-US" sz="1600" i="1" dirty="0" smtClean="0"/>
              <a:t>print </a:t>
            </a:r>
            <a:r>
              <a:rPr lang="en-US" sz="1600" dirty="0" smtClean="0"/>
              <a:t>even though we linked to </a:t>
            </a:r>
            <a:r>
              <a:rPr lang="en-US" sz="1600" dirty="0" err="1" smtClean="0"/>
              <a:t>textc.o</a:t>
            </a:r>
            <a:r>
              <a:rPr lang="en-US" sz="1600" dirty="0" smtClean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8" y="1359523"/>
            <a:ext cx="6125430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ex2c: </a:t>
            </a:r>
            <a:r>
              <a:rPr lang="en-US" dirty="0"/>
              <a:t>Write a C++ program to use a </a:t>
            </a:r>
            <a:r>
              <a:rPr lang="en-US" dirty="0" smtClean="0"/>
              <a:t>C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30778"/>
            <a:ext cx="10555472" cy="4751576"/>
          </a:xfrm>
        </p:spPr>
        <p:txBody>
          <a:bodyPr/>
          <a:lstStyle/>
          <a:p>
            <a:r>
              <a:rPr lang="en-US" sz="1600" dirty="0" smtClean="0"/>
              <a:t>View </a:t>
            </a:r>
            <a:r>
              <a:rPr lang="en-US" sz="1600" dirty="0"/>
              <a:t>symbols in </a:t>
            </a:r>
            <a:r>
              <a:rPr lang="en-US" sz="1600" dirty="0" err="1" smtClean="0"/>
              <a:t>maincpp_c.o</a:t>
            </a:r>
            <a:r>
              <a:rPr lang="en-US" sz="1600" dirty="0" smtClean="0"/>
              <a:t>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</a:t>
            </a:r>
            <a:r>
              <a:rPr lang="en-US" sz="1600" i="1" dirty="0" err="1" smtClean="0"/>
              <a:t>maincpp_c.o</a:t>
            </a:r>
            <a:endParaRPr lang="en-US" sz="1600" i="1" dirty="0" smtClean="0"/>
          </a:p>
          <a:p>
            <a:pPr marL="11103" indent="0">
              <a:buNone/>
            </a:pPr>
            <a:endParaRPr lang="en-US" sz="1600" i="1" dirty="0"/>
          </a:p>
          <a:p>
            <a:pPr marL="11103" indent="0">
              <a:buNone/>
            </a:pPr>
            <a:endParaRPr lang="en-US" sz="1600" i="1" dirty="0" smtClean="0"/>
          </a:p>
          <a:p>
            <a:endParaRPr lang="en-US" sz="1600" dirty="0" smtClean="0"/>
          </a:p>
          <a:p>
            <a:r>
              <a:rPr lang="en-US" sz="1600" dirty="0" smtClean="0"/>
              <a:t>The print function signature is mangled since this is C++ and no such function exists in </a:t>
            </a:r>
            <a:r>
              <a:rPr lang="en-US" sz="1600" dirty="0" err="1" smtClean="0"/>
              <a:t>textc.o</a:t>
            </a:r>
            <a:r>
              <a:rPr lang="en-US" sz="1600" dirty="0" smtClean="0"/>
              <a:t>!</a:t>
            </a:r>
            <a:endParaRPr lang="en-US" sz="1600" dirty="0"/>
          </a:p>
          <a:p>
            <a:pPr marL="11103" indent="0">
              <a:buNone/>
            </a:pPr>
            <a:endParaRPr lang="en-US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90" y="1732546"/>
            <a:ext cx="2600688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/>
          <a:lstStyle/>
          <a:p>
            <a:r>
              <a:rPr lang="en-US" dirty="0" smtClean="0"/>
              <a:t>What is mixed-language programing?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Usually one chooses some specific high-level language to develop an application in:</a:t>
            </a:r>
          </a:p>
          <a:p>
            <a:pPr lvl="1"/>
            <a:r>
              <a:rPr lang="en-US" sz="1400" dirty="0" smtClean="0"/>
              <a:t>C or C++ or Fortran or Python, etc.</a:t>
            </a:r>
          </a:p>
          <a:p>
            <a:pPr lvl="1"/>
            <a:r>
              <a:rPr lang="en-US" sz="1400" dirty="0" smtClean="0"/>
              <a:t>Choose the language that best suits the programming task.</a:t>
            </a:r>
          </a:p>
          <a:p>
            <a:r>
              <a:rPr lang="en-US" sz="1600" dirty="0" smtClean="0"/>
              <a:t>However it is possible to mix any number of languages in a single binary library or executable:</a:t>
            </a:r>
          </a:p>
          <a:p>
            <a:pPr lvl="1"/>
            <a:r>
              <a:rPr lang="en-US" sz="1400" dirty="0" smtClean="0"/>
              <a:t>C++ code using standard Linux libraries written in C.</a:t>
            </a:r>
          </a:p>
          <a:p>
            <a:pPr lvl="2"/>
            <a:r>
              <a:rPr lang="en-US" sz="1099" dirty="0" smtClean="0"/>
              <a:t>This is very common!</a:t>
            </a:r>
          </a:p>
          <a:p>
            <a:pPr lvl="1"/>
            <a:r>
              <a:rPr lang="en-US" sz="1400" dirty="0" smtClean="0"/>
              <a:t>Python code </a:t>
            </a:r>
            <a:r>
              <a:rPr lang="en-US" sz="1400" dirty="0"/>
              <a:t>using standard Linux libraries written in C.</a:t>
            </a:r>
          </a:p>
          <a:p>
            <a:pPr lvl="2"/>
            <a:r>
              <a:rPr lang="en-US" sz="1099" dirty="0" smtClean="0"/>
              <a:t>Possible using the Python </a:t>
            </a:r>
            <a:r>
              <a:rPr lang="en-US" sz="1099" i="1" dirty="0" err="1" smtClean="0"/>
              <a:t>ctypes</a:t>
            </a:r>
            <a:r>
              <a:rPr lang="en-US" sz="1099" i="1" dirty="0" smtClean="0"/>
              <a:t> </a:t>
            </a:r>
            <a:r>
              <a:rPr lang="en-US" sz="1099" dirty="0" smtClean="0"/>
              <a:t>module but not very convenient.</a:t>
            </a:r>
          </a:p>
          <a:p>
            <a:pPr lvl="1"/>
            <a:r>
              <a:rPr lang="en-US" sz="1400" dirty="0" smtClean="0"/>
              <a:t>Writing a Fortran module in C++ for use by Fortran.</a:t>
            </a:r>
          </a:p>
          <a:p>
            <a:pPr lvl="1"/>
            <a:r>
              <a:rPr lang="en-US" sz="1400" dirty="0" smtClean="0"/>
              <a:t>Writing a Python module in C++ for use by Python.</a:t>
            </a:r>
          </a:p>
          <a:p>
            <a:pPr lvl="2"/>
            <a:r>
              <a:rPr lang="en-US" sz="1099" dirty="0" smtClean="0"/>
              <a:t>Many Python modules are written in C or C++ (e.g. numpy).</a:t>
            </a:r>
          </a:p>
          <a:p>
            <a:pPr lvl="1"/>
            <a:r>
              <a:rPr lang="en-US" sz="1400" dirty="0" smtClean="0"/>
              <a:t>Using any Python module from C++.</a:t>
            </a:r>
          </a:p>
          <a:p>
            <a:pPr lvl="2"/>
            <a:r>
              <a:rPr lang="en-US" sz="1099" dirty="0" smtClean="0"/>
              <a:t>Python is embedded in C++ to run the code in the same process and even on the same thread.</a:t>
            </a:r>
          </a:p>
          <a:p>
            <a:pPr lvl="2"/>
            <a:r>
              <a:rPr lang="en-US" sz="1099" b="1" dirty="0" smtClean="0"/>
              <a:t>Note: </a:t>
            </a:r>
            <a:r>
              <a:rPr lang="en-US" sz="1099" dirty="0" smtClean="0"/>
              <a:t>We are not interested in forking a new process to run a Python script.</a:t>
            </a:r>
          </a:p>
          <a:p>
            <a:pPr lvl="2"/>
            <a:r>
              <a:rPr lang="en-US" sz="1099" dirty="0" smtClean="0"/>
              <a:t>The Python community do not encourage this as they do not want Python to be subservient to C++.</a:t>
            </a:r>
          </a:p>
          <a:p>
            <a:pPr marL="929556" lvl="2" indent="0">
              <a:buNone/>
            </a:pPr>
            <a:r>
              <a:rPr lang="en-US" sz="1099" dirty="0" smtClean="0"/>
              <a:t>        - The reasons are political not technical.</a:t>
            </a:r>
          </a:p>
          <a:p>
            <a:pPr lvl="2"/>
            <a:endParaRPr lang="en-US" sz="598" dirty="0" smtClean="0"/>
          </a:p>
          <a:p>
            <a:pPr marL="11103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81317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ex2c: </a:t>
            </a:r>
            <a:r>
              <a:rPr lang="en-US" dirty="0"/>
              <a:t>Write a C++ program to use a </a:t>
            </a:r>
            <a:r>
              <a:rPr lang="en-US" dirty="0" smtClean="0"/>
              <a:t>C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5" y="1030778"/>
            <a:ext cx="10555472" cy="4751576"/>
          </a:xfrm>
        </p:spPr>
        <p:txBody>
          <a:bodyPr/>
          <a:lstStyle/>
          <a:p>
            <a:r>
              <a:rPr lang="en-US" sz="1600" dirty="0" smtClean="0"/>
              <a:t>Use extern “C”{</a:t>
            </a:r>
            <a:r>
              <a:rPr lang="en-IL" sz="1600" dirty="0" smtClean="0"/>
              <a:t>…</a:t>
            </a:r>
            <a:r>
              <a:rPr lang="en-US" sz="1600" dirty="0" smtClean="0"/>
              <a:t>} to tell C++ compiler that the enclosed block uses the C ABI!</a:t>
            </a:r>
          </a:p>
          <a:p>
            <a:pPr lvl="1"/>
            <a:r>
              <a:rPr lang="en-US" sz="1400" dirty="0" smtClean="0"/>
              <a:t>No name mangling will occur in an extern “C” block.</a:t>
            </a:r>
          </a:p>
          <a:p>
            <a:r>
              <a:rPr lang="en-US" sz="1600" b="1" dirty="0" smtClean="0"/>
              <a:t>Note:</a:t>
            </a:r>
            <a:r>
              <a:rPr lang="en-US" sz="1600" dirty="0" smtClean="0"/>
              <a:t> Most standard Linux C headers </a:t>
            </a:r>
            <a:r>
              <a:rPr lang="en-US" sz="1600" u="sng" dirty="0" smtClean="0"/>
              <a:t>already</a:t>
            </a:r>
            <a:r>
              <a:rPr lang="en-US" sz="1600" dirty="0" smtClean="0"/>
              <a:t> include something equivalent to:</a:t>
            </a:r>
          </a:p>
          <a:p>
            <a:endParaRPr lang="en-US" sz="1600" i="1" dirty="0" smtClean="0"/>
          </a:p>
          <a:p>
            <a:endParaRPr lang="en-US" sz="1600" i="1" dirty="0" smtClean="0"/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-US" sz="1600" i="1" dirty="0"/>
              <a:t>checkout </a:t>
            </a:r>
            <a:r>
              <a:rPr lang="en-US" sz="1600" i="1" dirty="0" smtClean="0"/>
              <a:t>ex2c3</a:t>
            </a:r>
            <a:endParaRPr lang="en-US" sz="1600" i="1" dirty="0"/>
          </a:p>
          <a:p>
            <a:pPr marL="11103" indent="0">
              <a:buNone/>
            </a:pPr>
            <a:r>
              <a:rPr lang="en-US" sz="1600" i="1" dirty="0" smtClean="0"/>
              <a:t>    vim maincpp_c.cpp</a:t>
            </a:r>
          </a:p>
          <a:p>
            <a:r>
              <a:rPr lang="en-US" sz="1600" dirty="0" smtClean="0"/>
              <a:t>Recompile </a:t>
            </a:r>
            <a:r>
              <a:rPr lang="en-US" sz="1600" dirty="0"/>
              <a:t>the C++ </a:t>
            </a:r>
            <a:r>
              <a:rPr lang="en-US" sz="1600" dirty="0" smtClean="0"/>
              <a:t>program:</a:t>
            </a:r>
            <a:endParaRPr lang="en-US" sz="1600" dirty="0"/>
          </a:p>
          <a:p>
            <a:pPr marL="11103" lvl="1" indent="0">
              <a:buClr>
                <a:srgbClr val="000000"/>
              </a:buClr>
              <a:buNone/>
            </a:pPr>
            <a:r>
              <a:rPr lang="en-US" sz="1600" i="1" dirty="0"/>
              <a:t>    g++ -c </a:t>
            </a:r>
            <a:r>
              <a:rPr lang="en-US" sz="1600" i="1" dirty="0" smtClean="0"/>
              <a:t>maincpp_c.cpp </a:t>
            </a:r>
            <a:r>
              <a:rPr lang="en-US" sz="1600" i="1" dirty="0"/>
              <a:t>-o </a:t>
            </a:r>
            <a:r>
              <a:rPr lang="en-US" sz="1600" i="1" dirty="0" err="1" smtClean="0"/>
              <a:t>maincpp_c.o</a:t>
            </a:r>
            <a:endParaRPr lang="en-US" sz="1600" i="1" dirty="0"/>
          </a:p>
          <a:p>
            <a:r>
              <a:rPr lang="en-US" sz="1600" dirty="0" smtClean="0"/>
              <a:t>View updated symbols </a:t>
            </a:r>
            <a:r>
              <a:rPr lang="en-US" sz="1600" dirty="0"/>
              <a:t>in </a:t>
            </a:r>
            <a:r>
              <a:rPr lang="en-US" sz="1600" dirty="0" err="1" smtClean="0"/>
              <a:t>maincpp_c.o</a:t>
            </a:r>
            <a:r>
              <a:rPr lang="en-US" sz="1600" dirty="0" smtClean="0"/>
              <a:t>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i="1" dirty="0"/>
              <a:t>nm </a:t>
            </a:r>
            <a:r>
              <a:rPr lang="en-US" sz="1600" i="1" dirty="0" err="1" smtClean="0"/>
              <a:t>maincpp_c.o</a:t>
            </a:r>
            <a:endParaRPr lang="en-US" sz="1600" i="1" dirty="0"/>
          </a:p>
          <a:p>
            <a:r>
              <a:rPr lang="en-US" sz="1600" dirty="0" smtClean="0"/>
              <a:t>Link the program: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g</a:t>
            </a:r>
            <a:r>
              <a:rPr lang="en-US" sz="1600" i="1" dirty="0"/>
              <a:t>++ </a:t>
            </a:r>
            <a:r>
              <a:rPr lang="en-US" sz="1600" i="1" dirty="0" err="1"/>
              <a:t>maincpp_c.o</a:t>
            </a:r>
            <a:r>
              <a:rPr lang="en-US" sz="1600" i="1" dirty="0"/>
              <a:t> </a:t>
            </a:r>
            <a:r>
              <a:rPr lang="en-US" sz="1600" i="1" dirty="0" err="1"/>
              <a:t>textc.o</a:t>
            </a:r>
            <a:r>
              <a:rPr lang="en-US" sz="1600" i="1" dirty="0"/>
              <a:t> -o </a:t>
            </a:r>
            <a:r>
              <a:rPr lang="en-US" sz="1600" i="1" dirty="0" smtClean="0"/>
              <a:t>demo2cpp_c</a:t>
            </a:r>
          </a:p>
          <a:p>
            <a:r>
              <a:rPr lang="en-US" sz="1600" dirty="0" smtClean="0"/>
              <a:t>Run </a:t>
            </a:r>
            <a:r>
              <a:rPr lang="en-US" sz="1600" dirty="0"/>
              <a:t>the program:</a:t>
            </a:r>
          </a:p>
          <a:p>
            <a:pPr marL="11103" indent="0">
              <a:buNone/>
            </a:pPr>
            <a:r>
              <a:rPr lang="en-US" sz="1600" i="1" dirty="0"/>
              <a:t>    ./</a:t>
            </a:r>
            <a:r>
              <a:rPr lang="en-US" sz="1600" i="1" dirty="0" smtClean="0"/>
              <a:t>demo2cpp_c</a:t>
            </a:r>
            <a:endParaRPr lang="en-US" sz="1600" i="1" dirty="0"/>
          </a:p>
          <a:p>
            <a:pPr marL="11103" indent="0">
              <a:buNone/>
            </a:pP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660" y="3921761"/>
            <a:ext cx="2181529" cy="685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29" y="5545745"/>
            <a:ext cx="1686160" cy="200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50" y="1938032"/>
            <a:ext cx="2915057" cy="14194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974" y="1938032"/>
            <a:ext cx="203863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2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 smtClean="0"/>
              <a:t>Calling C++ from C is a little more involved since C does not know about C++.</a:t>
            </a:r>
          </a:p>
          <a:p>
            <a:r>
              <a:rPr lang="en-US" sz="1600" dirty="0" smtClean="0"/>
              <a:t>Therefore we need to write a </a:t>
            </a:r>
            <a:r>
              <a:rPr lang="en-US" sz="1600" b="1" dirty="0" smtClean="0"/>
              <a:t>C wrapper </a:t>
            </a:r>
            <a:r>
              <a:rPr lang="en-US" sz="1600" dirty="0" smtClean="0"/>
              <a:t>for the C++ code: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-US" sz="1600" i="1" dirty="0"/>
              <a:t>checkout </a:t>
            </a:r>
            <a:r>
              <a:rPr lang="en-US" sz="1600" i="1" dirty="0" smtClean="0"/>
              <a:t>ex2d</a:t>
            </a:r>
            <a:endParaRPr lang="en-US" sz="1600" i="1" dirty="0"/>
          </a:p>
          <a:p>
            <a:pPr marL="11103" indent="0">
              <a:buNone/>
            </a:pPr>
            <a:r>
              <a:rPr lang="en-US" sz="1600" i="1" dirty="0" smtClean="0"/>
              <a:t>    vim </a:t>
            </a:r>
            <a:r>
              <a:rPr lang="en-US" sz="1600" i="1" dirty="0" err="1" smtClean="0"/>
              <a:t>textcpp_c.h</a:t>
            </a:r>
            <a:endParaRPr lang="en-US" sz="1600" i="1" dirty="0" smtClean="0"/>
          </a:p>
          <a:p>
            <a:endParaRPr lang="en-US" sz="1600" dirty="0" smtClean="0"/>
          </a:p>
          <a:p>
            <a:pPr marL="11103" indent="0">
              <a:buNone/>
            </a:pPr>
            <a:r>
              <a:rPr lang="en-US" sz="1600" i="1" dirty="0" smtClean="0"/>
              <a:t>    vim textcpp_c.cpp    </a:t>
            </a:r>
            <a:r>
              <a:rPr lang="en-US" sz="1600" b="1" dirty="0" smtClean="0"/>
              <a:t>Note: </a:t>
            </a:r>
            <a:r>
              <a:rPr lang="en-US" sz="1600" dirty="0" smtClean="0"/>
              <a:t>The C wrapper is written in C++.</a:t>
            </a:r>
          </a:p>
          <a:p>
            <a:endParaRPr lang="en-US" sz="1600" i="1" dirty="0"/>
          </a:p>
          <a:p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83" y="1635558"/>
            <a:ext cx="3305636" cy="952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65" y="2914900"/>
            <a:ext cx="4629796" cy="3267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349" y="2914900"/>
            <a:ext cx="4525006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 smtClean="0"/>
              <a:t>Compile </a:t>
            </a:r>
            <a:r>
              <a:rPr lang="en-US" sz="1600" dirty="0"/>
              <a:t>the </a:t>
            </a:r>
            <a:r>
              <a:rPr lang="en-US" sz="1600" dirty="0" smtClean="0"/>
              <a:t>C wrapper:</a:t>
            </a:r>
            <a:endParaRPr lang="en-US" sz="1600" dirty="0"/>
          </a:p>
          <a:p>
            <a:pPr marL="11103" indent="0">
              <a:buNone/>
            </a:pPr>
            <a:r>
              <a:rPr lang="en-US" sz="1600" i="1" dirty="0"/>
              <a:t>    g++ -c textcpp_c.cpp -o </a:t>
            </a:r>
            <a:r>
              <a:rPr lang="en-US" sz="1600" i="1" dirty="0" err="1" smtClean="0"/>
              <a:t>textcpp_c.o</a:t>
            </a:r>
            <a:endParaRPr lang="en-US" sz="1600" i="1" dirty="0"/>
          </a:p>
          <a:p>
            <a:r>
              <a:rPr lang="en-US" sz="1600" dirty="0"/>
              <a:t>View </a:t>
            </a:r>
            <a:r>
              <a:rPr lang="en-US" sz="1600" dirty="0" smtClean="0"/>
              <a:t>the symbols </a:t>
            </a:r>
            <a:r>
              <a:rPr lang="en-US" sz="1600" dirty="0"/>
              <a:t>in </a:t>
            </a:r>
            <a:r>
              <a:rPr lang="en-US" sz="1600" i="1" dirty="0" err="1"/>
              <a:t>textcpp_c</a:t>
            </a:r>
            <a:r>
              <a:rPr lang="en-US" sz="1600" i="1" dirty="0" err="1" smtClean="0"/>
              <a:t>.o</a:t>
            </a:r>
            <a:r>
              <a:rPr lang="en-US" sz="1600" dirty="0"/>
              <a:t>:</a:t>
            </a:r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</a:t>
            </a:r>
            <a:r>
              <a:rPr lang="en-US" sz="1600" i="1" dirty="0" err="1" smtClean="0"/>
              <a:t>textcpp_c.o</a:t>
            </a:r>
            <a:endParaRPr lang="en-US" sz="1600" i="1" dirty="0" smtClean="0"/>
          </a:p>
          <a:p>
            <a:pPr marL="11103" indent="0">
              <a:buNone/>
            </a:pPr>
            <a:endParaRPr lang="en-US" sz="1600" i="1" dirty="0"/>
          </a:p>
          <a:p>
            <a:pPr marL="11103" indent="0">
              <a:buNone/>
            </a:pPr>
            <a:endParaRPr lang="en-US" sz="1600" i="1" dirty="0" smtClean="0"/>
          </a:p>
          <a:p>
            <a:pPr marL="11103" indent="0">
              <a:buNone/>
            </a:pPr>
            <a:endParaRPr lang="en-US" sz="1600" i="1" dirty="0"/>
          </a:p>
          <a:p>
            <a:pPr marL="11103" indent="0">
              <a:buNone/>
            </a:pPr>
            <a:endParaRPr lang="en-US" sz="1600" i="1" dirty="0" smtClean="0"/>
          </a:p>
          <a:p>
            <a:pPr marL="11103" indent="0">
              <a:buNone/>
            </a:pPr>
            <a:endParaRPr lang="en-US" sz="1600" i="1" dirty="0"/>
          </a:p>
          <a:p>
            <a:r>
              <a:rPr lang="en-US" sz="1600" b="1" dirty="0" smtClean="0"/>
              <a:t>Note:</a:t>
            </a:r>
            <a:r>
              <a:rPr lang="en-US" sz="1600" dirty="0" smtClean="0"/>
              <a:t> You would usually link the C wrapper (</a:t>
            </a:r>
            <a:r>
              <a:rPr lang="en-US" sz="1600" dirty="0" err="1" smtClean="0"/>
              <a:t>textcpp_c.o</a:t>
            </a:r>
            <a:r>
              <a:rPr lang="en-US" sz="1600" dirty="0" smtClean="0"/>
              <a:t>) and the C++ code (</a:t>
            </a:r>
            <a:r>
              <a:rPr lang="en-US" sz="1600" dirty="0" err="1" smtClean="0"/>
              <a:t>textcpp.o</a:t>
            </a:r>
            <a:r>
              <a:rPr lang="en-US" sz="1600" dirty="0" smtClean="0"/>
              <a:t>) into a single shared library (such as libtextcpp.so), but we will not bother with this here.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11" y="2043805"/>
            <a:ext cx="760201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/>
              <a:t>Write a </a:t>
            </a:r>
            <a:r>
              <a:rPr lang="en-US" sz="1600" dirty="0" smtClean="0"/>
              <a:t>C </a:t>
            </a:r>
            <a:r>
              <a:rPr lang="en-US" sz="1600" dirty="0"/>
              <a:t>program that uses the </a:t>
            </a:r>
            <a:r>
              <a:rPr lang="en-US" sz="1600" dirty="0" smtClean="0"/>
              <a:t>C++ </a:t>
            </a:r>
            <a:r>
              <a:rPr lang="en-US" sz="1600" dirty="0"/>
              <a:t>library:</a:t>
            </a:r>
          </a:p>
          <a:p>
            <a:pPr marL="11103" indent="0">
              <a:buNone/>
            </a:pPr>
            <a:r>
              <a:rPr lang="en-US" sz="1600" i="1" dirty="0" smtClean="0"/>
              <a:t>    vim </a:t>
            </a:r>
            <a:r>
              <a:rPr lang="en-US" sz="1600" i="1" dirty="0" err="1" smtClean="0"/>
              <a:t>mainc_cpp.c</a:t>
            </a:r>
            <a:endParaRPr lang="en-US" sz="1600" i="1" dirty="0"/>
          </a:p>
          <a:p>
            <a:endParaRPr lang="en-US" sz="1600" i="1" dirty="0"/>
          </a:p>
          <a:p>
            <a:endParaRPr lang="en-US" sz="1600" i="1" dirty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/>
          </a:p>
          <a:p>
            <a:r>
              <a:rPr lang="en-US" sz="1600" dirty="0"/>
              <a:t>Compile the </a:t>
            </a:r>
            <a:r>
              <a:rPr lang="en-US" sz="1600" dirty="0" smtClean="0"/>
              <a:t>C </a:t>
            </a:r>
            <a:r>
              <a:rPr lang="en-US" sz="1600" dirty="0"/>
              <a:t>program into object code:</a:t>
            </a:r>
          </a:p>
          <a:p>
            <a:pPr marL="11103" lvl="1" indent="0">
              <a:buClr>
                <a:srgbClr val="000000"/>
              </a:buClr>
              <a:buNone/>
            </a:pPr>
            <a:r>
              <a:rPr lang="en-US" sz="1600" i="1" dirty="0"/>
              <a:t>    </a:t>
            </a:r>
            <a:r>
              <a:rPr lang="en-US" sz="1600" i="1" dirty="0" err="1" smtClean="0"/>
              <a:t>gcc</a:t>
            </a:r>
            <a:r>
              <a:rPr lang="en-US" sz="1600" i="1" dirty="0" smtClean="0"/>
              <a:t> </a:t>
            </a:r>
            <a:r>
              <a:rPr lang="en-US" sz="1600" i="1" dirty="0"/>
              <a:t>-c </a:t>
            </a:r>
            <a:r>
              <a:rPr lang="en-US" sz="1600" i="1" dirty="0" err="1" smtClean="0"/>
              <a:t>mainc_cpp.c</a:t>
            </a:r>
            <a:r>
              <a:rPr lang="en-US" sz="1600" i="1" dirty="0" smtClean="0"/>
              <a:t> </a:t>
            </a:r>
            <a:r>
              <a:rPr lang="en-US" sz="1600" i="1" dirty="0"/>
              <a:t>-o </a:t>
            </a:r>
            <a:r>
              <a:rPr lang="en-US" sz="1600" i="1" dirty="0" err="1" smtClean="0"/>
              <a:t>mainc_cpp.o</a:t>
            </a:r>
            <a:endParaRPr lang="en-US" sz="1600" i="1" dirty="0" smtClean="0"/>
          </a:p>
          <a:p>
            <a:r>
              <a:rPr lang="en-US" sz="1600" dirty="0"/>
              <a:t>View the symbols in </a:t>
            </a:r>
            <a:r>
              <a:rPr lang="en-US" sz="1600" i="1" dirty="0" err="1" smtClean="0"/>
              <a:t>mainc_cpp.o</a:t>
            </a:r>
            <a:r>
              <a:rPr lang="en-US" sz="1600" dirty="0"/>
              <a:t>:</a:t>
            </a:r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</a:t>
            </a:r>
            <a:r>
              <a:rPr lang="en-US" sz="1600" i="1" dirty="0" err="1" smtClean="0"/>
              <a:t>mainc_cpp.o</a:t>
            </a:r>
            <a:endParaRPr lang="en-US" sz="1600" dirty="0"/>
          </a:p>
          <a:p>
            <a:pPr marL="11103" lvl="1" indent="0">
              <a:buClr>
                <a:srgbClr val="000000"/>
              </a:buClr>
              <a:buNone/>
            </a:pP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82" y="1420918"/>
            <a:ext cx="4772691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71" y="4667532"/>
            <a:ext cx="2886478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/>
              <a:t>Link </a:t>
            </a:r>
            <a:r>
              <a:rPr lang="en-US" sz="1600" dirty="0" err="1" smtClean="0"/>
              <a:t>mainc_cpp.o</a:t>
            </a:r>
            <a:r>
              <a:rPr lang="en-US" sz="1600" dirty="0" smtClean="0"/>
              <a:t>, </a:t>
            </a:r>
            <a:r>
              <a:rPr lang="en-US" sz="1600" dirty="0" err="1" smtClean="0"/>
              <a:t>textcpp_c.o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err="1" smtClean="0"/>
              <a:t>textcpp.o</a:t>
            </a:r>
            <a:r>
              <a:rPr lang="en-US" sz="1600" dirty="0" smtClean="0"/>
              <a:t> </a:t>
            </a:r>
            <a:r>
              <a:rPr lang="en-US" sz="1600" dirty="0"/>
              <a:t>into executable named demo2c_cpp:</a:t>
            </a:r>
          </a:p>
          <a:p>
            <a:pPr marL="11103" indent="0">
              <a:buNone/>
            </a:pPr>
            <a:r>
              <a:rPr lang="en-US" sz="1600" i="1" dirty="0"/>
              <a:t>    </a:t>
            </a:r>
            <a:r>
              <a:rPr lang="en-US" sz="1600" i="1" dirty="0" err="1"/>
              <a:t>gcc</a:t>
            </a:r>
            <a:r>
              <a:rPr lang="en-US" sz="1600" i="1" dirty="0"/>
              <a:t> </a:t>
            </a:r>
            <a:r>
              <a:rPr lang="en-US" sz="1600" i="1" dirty="0" err="1"/>
              <a:t>mainc_cpp.o</a:t>
            </a:r>
            <a:r>
              <a:rPr lang="en-US" sz="1600" i="1" dirty="0" smtClean="0"/>
              <a:t> </a:t>
            </a:r>
            <a:r>
              <a:rPr lang="en-US" sz="1600" i="1" dirty="0" err="1"/>
              <a:t>textcpp_c.o</a:t>
            </a:r>
            <a:r>
              <a:rPr lang="en-US" sz="1600" i="1" dirty="0" smtClean="0"/>
              <a:t> </a:t>
            </a:r>
            <a:r>
              <a:rPr lang="en-US" sz="1600" i="1" dirty="0" err="1"/>
              <a:t>textcpp.o</a:t>
            </a:r>
            <a:r>
              <a:rPr lang="en-US" sz="1600" i="1" dirty="0"/>
              <a:t> </a:t>
            </a:r>
            <a:r>
              <a:rPr lang="en-US" sz="1600" i="1" dirty="0" smtClean="0"/>
              <a:t>-</a:t>
            </a:r>
            <a:r>
              <a:rPr lang="en-US" sz="1600" i="1" dirty="0"/>
              <a:t>o </a:t>
            </a:r>
            <a:r>
              <a:rPr lang="en-US" sz="1600" i="1" dirty="0" smtClean="0"/>
              <a:t>demo2c_cpp</a:t>
            </a:r>
            <a:endParaRPr lang="en-US" sz="1600" i="1" dirty="0"/>
          </a:p>
          <a:p>
            <a:r>
              <a:rPr lang="en-US" sz="1600" dirty="0">
                <a:solidFill>
                  <a:srgbClr val="FF0000"/>
                </a:solidFill>
              </a:rPr>
              <a:t>Will this link?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11103" lvl="1" indent="0">
              <a:buClr>
                <a:srgbClr val="000000"/>
              </a:buClr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122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/>
              <a:t>Linking fails!</a:t>
            </a:r>
            <a:endParaRPr lang="en-US" sz="1600" dirty="0" smtClean="0"/>
          </a:p>
          <a:p>
            <a:r>
              <a:rPr lang="en-US" sz="1600" dirty="0" smtClean="0"/>
              <a:t>Linker cannot find any of the standard C++ symbols.</a:t>
            </a:r>
          </a:p>
          <a:p>
            <a:pPr marL="11103" lvl="1" indent="0">
              <a:buClr>
                <a:srgbClr val="000000"/>
              </a:buClr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50652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 smtClean="0"/>
              <a:t>We need to also link to </a:t>
            </a:r>
            <a:r>
              <a:rPr lang="en-US" sz="1600" dirty="0" err="1" smtClean="0"/>
              <a:t>libstdc</a:t>
            </a:r>
            <a:r>
              <a:rPr lang="en-US" sz="1600" dirty="0" smtClean="0"/>
              <a:t>++.so: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gcc</a:t>
            </a:r>
            <a:r>
              <a:rPr lang="en-US" sz="1600" i="1" dirty="0" smtClean="0"/>
              <a:t> </a:t>
            </a:r>
            <a:r>
              <a:rPr lang="en-US" sz="1600" i="1" dirty="0" err="1"/>
              <a:t>mainc_cpp.o</a:t>
            </a:r>
            <a:r>
              <a:rPr lang="en-US" sz="1600" i="1" dirty="0" smtClean="0"/>
              <a:t> </a:t>
            </a:r>
            <a:r>
              <a:rPr lang="en-US" sz="1600" i="1" dirty="0" err="1"/>
              <a:t>textcpp_c.o</a:t>
            </a:r>
            <a:r>
              <a:rPr lang="en-US" sz="1600" i="1" dirty="0" smtClean="0"/>
              <a:t> </a:t>
            </a:r>
            <a:r>
              <a:rPr lang="en-US" sz="1600" i="1" dirty="0" err="1"/>
              <a:t>textcpp.o</a:t>
            </a:r>
            <a:r>
              <a:rPr lang="en-US" sz="1600" i="1" dirty="0"/>
              <a:t> </a:t>
            </a:r>
            <a:r>
              <a:rPr lang="en-US" sz="1600" i="1" dirty="0" smtClean="0"/>
              <a:t>-</a:t>
            </a:r>
            <a:r>
              <a:rPr lang="en-US" sz="1600" i="1" dirty="0"/>
              <a:t>o demo2c_cpp </a:t>
            </a:r>
            <a:r>
              <a:rPr lang="en-US" sz="1600" b="1" i="1" dirty="0"/>
              <a:t>-</a:t>
            </a:r>
            <a:r>
              <a:rPr lang="en-US" sz="1600" b="1" i="1" dirty="0" err="1"/>
              <a:t>lstdc</a:t>
            </a:r>
            <a:r>
              <a:rPr lang="en-US" sz="1600" b="1" i="1" dirty="0"/>
              <a:t>++</a:t>
            </a:r>
          </a:p>
          <a:p>
            <a:r>
              <a:rPr lang="en-US" sz="1600" dirty="0" smtClean="0"/>
              <a:t>View </a:t>
            </a:r>
            <a:r>
              <a:rPr lang="en-US" sz="1600" dirty="0"/>
              <a:t>symbols in </a:t>
            </a:r>
            <a:r>
              <a:rPr lang="en-US" sz="1600" dirty="0" smtClean="0"/>
              <a:t>demo2c_cpp: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</a:t>
            </a:r>
            <a:r>
              <a:rPr lang="en-US" sz="1600" i="1" dirty="0"/>
              <a:t>demo2c_cpp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Run </a:t>
            </a:r>
            <a:r>
              <a:rPr lang="en-US" sz="1600" dirty="0"/>
              <a:t>the program:</a:t>
            </a:r>
          </a:p>
          <a:p>
            <a:pPr marL="11103" indent="0">
              <a:buNone/>
            </a:pPr>
            <a:r>
              <a:rPr lang="en-US" sz="1600" i="1" dirty="0"/>
              <a:t>    </a:t>
            </a:r>
            <a:r>
              <a:rPr lang="en-US" sz="1600" i="1" dirty="0" smtClean="0"/>
              <a:t>./demo2c_cpp</a:t>
            </a:r>
            <a:endParaRPr lang="en-US" sz="1600" i="1" dirty="0"/>
          </a:p>
          <a:p>
            <a:pPr marL="11103" lvl="1" indent="0">
              <a:buClr>
                <a:srgbClr val="000000"/>
              </a:buClr>
              <a:buNone/>
            </a:pP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464" y="2060147"/>
            <a:ext cx="7630590" cy="1629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406" y="4596541"/>
            <a:ext cx="294363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 smtClean="0"/>
              <a:t>How else could the C wrapper handle the class instance?</a:t>
            </a:r>
          </a:p>
        </p:txBody>
      </p:sp>
    </p:spTree>
    <p:extLst>
      <p:ext uri="{BB962C8B-B14F-4D97-AF65-F5344CB8AC3E}">
        <p14:creationId xmlns:p14="http://schemas.microsoft.com/office/powerpoint/2010/main" val="23780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 smtClean="0"/>
              <a:t>This could be a logger class and we want a singleton instance.</a:t>
            </a:r>
          </a:p>
          <a:p>
            <a:pPr lvl="1"/>
            <a:r>
              <a:rPr lang="en-US" sz="1600" dirty="0" smtClean="0"/>
              <a:t>So we do not need to pass around a pointer.</a:t>
            </a:r>
          </a:p>
        </p:txBody>
      </p:sp>
    </p:spTree>
    <p:extLst>
      <p:ext uri="{BB962C8B-B14F-4D97-AF65-F5344CB8AC3E}">
        <p14:creationId xmlns:p14="http://schemas.microsoft.com/office/powerpoint/2010/main" val="15677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 smtClean="0"/>
              <a:t>The void* could contain garbage resulting in a crash.</a:t>
            </a:r>
          </a:p>
          <a:p>
            <a:r>
              <a:rPr lang="en-US" sz="1600" dirty="0" smtClean="0"/>
              <a:t>How can we avoid passing around void pointers?</a:t>
            </a:r>
          </a:p>
          <a:p>
            <a:pPr marL="11103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725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Development server </a:t>
            </a:r>
            <a:r>
              <a:rPr lang="en-IL" sz="1600" dirty="0" smtClean="0"/>
              <a:t>–</a:t>
            </a:r>
            <a:r>
              <a:rPr lang="en-US" sz="1600" dirty="0" smtClean="0"/>
              <a:t> you can use WSL to run Ubuntu on your laptop.</a:t>
            </a:r>
          </a:p>
          <a:p>
            <a:r>
              <a:rPr lang="en-US" sz="1600" dirty="0" err="1" smtClean="0"/>
              <a:t>gcc</a:t>
            </a:r>
            <a:r>
              <a:rPr lang="en-US" sz="1600" dirty="0" smtClean="0"/>
              <a:t>, </a:t>
            </a:r>
            <a:r>
              <a:rPr lang="en-US" sz="1600" dirty="0" err="1" smtClean="0"/>
              <a:t>CMake</a:t>
            </a:r>
            <a:r>
              <a:rPr lang="en-US" sz="1600" dirty="0" smtClean="0"/>
              <a:t>, Python:</a:t>
            </a:r>
          </a:p>
          <a:p>
            <a:pPr lvl="1"/>
            <a:r>
              <a:rPr lang="en-US" sz="1400" dirty="0" err="1" smtClean="0"/>
              <a:t>sudo</a:t>
            </a:r>
            <a:r>
              <a:rPr lang="en-US" sz="1400" dirty="0" smtClean="0"/>
              <a:t> </a:t>
            </a:r>
            <a:r>
              <a:rPr lang="en-US" sz="1400" dirty="0"/>
              <a:t>apt </a:t>
            </a:r>
            <a:r>
              <a:rPr lang="en-US" sz="1400" dirty="0" smtClean="0"/>
              <a:t>update</a:t>
            </a:r>
          </a:p>
          <a:p>
            <a:pPr lvl="1"/>
            <a:r>
              <a:rPr lang="en-US" sz="1400" dirty="0" err="1"/>
              <a:t>sudo</a:t>
            </a:r>
            <a:r>
              <a:rPr lang="en-US" sz="1400" dirty="0"/>
              <a:t> apt </a:t>
            </a:r>
            <a:r>
              <a:rPr lang="en-US" sz="1400" dirty="0" smtClean="0"/>
              <a:t>install build-essential </a:t>
            </a:r>
            <a:r>
              <a:rPr lang="en-US" sz="1400" dirty="0" err="1" smtClean="0"/>
              <a:t>cmake</a:t>
            </a:r>
            <a:r>
              <a:rPr lang="en-US" sz="1400" dirty="0"/>
              <a:t> </a:t>
            </a:r>
            <a:r>
              <a:rPr lang="en-US" sz="1400" dirty="0" smtClean="0"/>
              <a:t>python3.12-dev</a:t>
            </a:r>
          </a:p>
          <a:p>
            <a:pPr lvl="1"/>
            <a:r>
              <a:rPr lang="en-US" sz="1400" dirty="0" err="1" smtClean="0"/>
              <a:t>git</a:t>
            </a:r>
            <a:r>
              <a:rPr lang="en-US" sz="1400" dirty="0" smtClean="0"/>
              <a:t> </a:t>
            </a:r>
            <a:r>
              <a:rPr lang="en-US" sz="1400" dirty="0"/>
              <a:t>clone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github.com/TRC-HPC/mixedlang.git</a:t>
            </a:r>
            <a:endParaRPr lang="en-US" sz="1400" dirty="0" smtClean="0"/>
          </a:p>
          <a:p>
            <a:pPr lvl="1"/>
            <a:endParaRPr lang="en-US" sz="1400" dirty="0"/>
          </a:p>
          <a:p>
            <a:pPr marL="160621" lvl="1" indent="0">
              <a:buNone/>
            </a:pPr>
            <a:endParaRPr lang="en-US" sz="1099" dirty="0" smtClean="0"/>
          </a:p>
          <a:p>
            <a:pPr marL="11103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4211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 smtClean="0"/>
              <a:t>We could hold a map of </a:t>
            </a:r>
            <a:r>
              <a:rPr lang="en-US" sz="1600" i="1" dirty="0" smtClean="0"/>
              <a:t>Text</a:t>
            </a:r>
            <a:r>
              <a:rPr lang="en-US" sz="1600" dirty="0" smtClean="0"/>
              <a:t> pointers and return an </a:t>
            </a:r>
            <a:r>
              <a:rPr lang="en-US" sz="1600" dirty="0" err="1" smtClean="0"/>
              <a:t>int</a:t>
            </a:r>
            <a:r>
              <a:rPr lang="en-US" sz="1600" dirty="0" smtClean="0"/>
              <a:t> handle to the entry.</a:t>
            </a:r>
          </a:p>
          <a:p>
            <a:pPr lvl="1"/>
            <a:r>
              <a:rPr lang="en-US" sz="1400" dirty="0" smtClean="0"/>
              <a:t>Either the handle is in the map or it is not.</a:t>
            </a:r>
          </a:p>
          <a:p>
            <a:pPr lvl="1"/>
            <a:r>
              <a:rPr lang="en-US" sz="1400" dirty="0" smtClean="0"/>
              <a:t>This is much safer.</a:t>
            </a:r>
          </a:p>
          <a:p>
            <a:pPr lvl="1"/>
            <a:r>
              <a:rPr lang="en-US" sz="1400" dirty="0" smtClean="0"/>
              <a:t>No need for reinterpret casts.</a:t>
            </a:r>
          </a:p>
          <a:p>
            <a:pPr lvl="1"/>
            <a:r>
              <a:rPr lang="en-US" sz="1400" dirty="0" smtClean="0"/>
              <a:t>On termination we could have a handler to delete any instances still in the map.</a:t>
            </a:r>
          </a:p>
          <a:p>
            <a:r>
              <a:rPr lang="en-US" sz="1600" dirty="0" smtClean="0"/>
              <a:t>What if the program is multithreaded?</a:t>
            </a:r>
          </a:p>
        </p:txBody>
      </p:sp>
    </p:spTree>
    <p:extLst>
      <p:ext uri="{BB962C8B-B14F-4D97-AF65-F5344CB8AC3E}">
        <p14:creationId xmlns:p14="http://schemas.microsoft.com/office/powerpoint/2010/main" val="65559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 smtClean="0"/>
              <a:t>If the program is multithreaded we would need a </a:t>
            </a:r>
            <a:r>
              <a:rPr lang="en-US" sz="1600" dirty="0" err="1" smtClean="0"/>
              <a:t>mutex</a:t>
            </a:r>
            <a:r>
              <a:rPr lang="en-US" sz="1600" dirty="0" smtClean="0"/>
              <a:t> to protect the map.</a:t>
            </a:r>
          </a:p>
          <a:p>
            <a:r>
              <a:rPr lang="en-US" sz="1600" dirty="0" smtClean="0"/>
              <a:t>What if a C++ method throws an exception?</a:t>
            </a:r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736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ex2d: </a:t>
            </a:r>
            <a:r>
              <a:rPr lang="en-US" dirty="0"/>
              <a:t>Write a </a:t>
            </a:r>
            <a:r>
              <a:rPr lang="en-US" dirty="0" smtClean="0"/>
              <a:t>C </a:t>
            </a:r>
            <a:r>
              <a:rPr lang="en-US" dirty="0"/>
              <a:t>program to use a </a:t>
            </a:r>
            <a:r>
              <a:rPr lang="en-US" dirty="0" smtClean="0"/>
              <a:t>C++ </a:t>
            </a:r>
            <a:r>
              <a:rPr lang="en-US" dirty="0"/>
              <a:t>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59966"/>
          </a:xfrm>
        </p:spPr>
        <p:txBody>
          <a:bodyPr/>
          <a:lstStyle/>
          <a:p>
            <a:r>
              <a:rPr lang="en-US" sz="1600" dirty="0" smtClean="0"/>
              <a:t>We must catch all exceptions and return an error to C:</a:t>
            </a:r>
          </a:p>
          <a:p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35" y="1398167"/>
            <a:ext cx="413442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ex3: Making a C++ library usable from other languages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Once a complex C++ library has been written, users might want to use it from other languages:</a:t>
            </a:r>
          </a:p>
          <a:p>
            <a:pPr lvl="1"/>
            <a:r>
              <a:rPr lang="en-US" sz="1400" dirty="0" smtClean="0"/>
              <a:t>C, Fortran, Python, etc.</a:t>
            </a:r>
          </a:p>
          <a:p>
            <a:pPr lvl="1"/>
            <a:r>
              <a:rPr lang="en-US" sz="1400" dirty="0" smtClean="0"/>
              <a:t>e.g. ADIOS and MPI provide wrappers for several languages.</a:t>
            </a:r>
          </a:p>
          <a:p>
            <a:r>
              <a:rPr lang="en-US" sz="1600" dirty="0" smtClean="0"/>
              <a:t>You do not want to rewrite the entire library to support another language.</a:t>
            </a:r>
          </a:p>
          <a:p>
            <a:pPr lvl="1"/>
            <a:r>
              <a:rPr lang="en-US" sz="1400" dirty="0" smtClean="0"/>
              <a:t>Just provide suitable wrapper functions and/or language-specific modules (that are themselves just wrappers).</a:t>
            </a:r>
          </a:p>
          <a:p>
            <a:pPr lvl="1"/>
            <a:r>
              <a:rPr lang="en-US" sz="1400" dirty="0" smtClean="0"/>
              <a:t>For compiled languages these modules are usually linked into the same shared library as the C++ code.</a:t>
            </a:r>
          </a:p>
          <a:p>
            <a:pPr lvl="1"/>
            <a:r>
              <a:rPr lang="en-US" sz="1400" dirty="0" smtClean="0"/>
              <a:t>For an interpreted language like Python a </a:t>
            </a:r>
            <a:r>
              <a:rPr lang="en-US" sz="1400" u="sng" dirty="0" smtClean="0"/>
              <a:t>separate</a:t>
            </a:r>
            <a:r>
              <a:rPr lang="en-US" sz="1400" dirty="0" smtClean="0"/>
              <a:t> shared library is needed (linked to the C++ library).</a:t>
            </a:r>
          </a:p>
          <a:p>
            <a:pPr lvl="2"/>
            <a:r>
              <a:rPr lang="en-US" sz="1400" dirty="0" smtClean="0"/>
              <a:t>The Python module is a shared library with a different naming convention to standard libraries.</a:t>
            </a:r>
          </a:p>
          <a:p>
            <a:pPr lvl="2"/>
            <a:r>
              <a:rPr lang="en-US" sz="1400" dirty="0" smtClean="0"/>
              <a:t>If you link your main C++ library to Python, all users become dependent on Python even if they do not use Python.</a:t>
            </a:r>
          </a:p>
          <a:p>
            <a:r>
              <a:rPr lang="en-US" sz="1701" dirty="0" smtClean="0"/>
              <a:t>Your C++ library might include a custom logger used by the library itself.</a:t>
            </a:r>
          </a:p>
          <a:p>
            <a:pPr lvl="1"/>
            <a:r>
              <a:rPr lang="en-US" sz="1501" dirty="0" smtClean="0"/>
              <a:t>You would want the users of the library to use the same C++ logger to avoid having multiple log files.</a:t>
            </a:r>
          </a:p>
          <a:p>
            <a:r>
              <a:rPr lang="en-US" sz="1701" dirty="0" smtClean="0"/>
              <a:t>It is much simpler to build such libraries using a build system such as </a:t>
            </a:r>
            <a:r>
              <a:rPr lang="en-US" sz="1701" dirty="0" err="1" smtClean="0"/>
              <a:t>CMake</a:t>
            </a:r>
            <a:r>
              <a:rPr lang="en-US" sz="1701" dirty="0" smtClean="0"/>
              <a:t>.</a:t>
            </a:r>
          </a:p>
          <a:p>
            <a:pPr marL="11103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5388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a suitable directory structure for the project under the directory </a:t>
            </a:r>
            <a:r>
              <a:rPr lang="en-US" sz="1600" i="1" dirty="0" smtClean="0"/>
              <a:t>ex3</a:t>
            </a:r>
            <a:r>
              <a:rPr lang="en-US" sz="1600" dirty="0" smtClean="0"/>
              <a:t>:</a:t>
            </a:r>
          </a:p>
          <a:p>
            <a:pPr lvl="1"/>
            <a:r>
              <a:rPr lang="en-US" sz="1400" dirty="0" smtClean="0"/>
              <a:t>include </a:t>
            </a:r>
            <a:r>
              <a:rPr lang="en-IL" sz="1400" dirty="0" smtClean="0"/>
              <a:t>–</a:t>
            </a:r>
            <a:r>
              <a:rPr lang="en-US" sz="1400" dirty="0" smtClean="0"/>
              <a:t> public header files required by users of the library.</a:t>
            </a:r>
          </a:p>
          <a:p>
            <a:pPr lvl="1"/>
            <a:r>
              <a:rPr lang="en-US" sz="1400" dirty="0" smtClean="0"/>
              <a:t>src </a:t>
            </a:r>
            <a:r>
              <a:rPr lang="en-IL" sz="1400" dirty="0" smtClean="0"/>
              <a:t>–</a:t>
            </a:r>
            <a:r>
              <a:rPr lang="en-US" sz="1400" dirty="0" smtClean="0"/>
              <a:t> source code for the libraries.</a:t>
            </a:r>
          </a:p>
          <a:p>
            <a:pPr lvl="1"/>
            <a:r>
              <a:rPr lang="en-US" sz="1400" dirty="0" smtClean="0"/>
              <a:t>apps </a:t>
            </a:r>
            <a:r>
              <a:rPr lang="en-IL" sz="1400" dirty="0" smtClean="0"/>
              <a:t>–</a:t>
            </a:r>
            <a:r>
              <a:rPr lang="en-US" sz="1400" dirty="0" smtClean="0"/>
              <a:t> demo programs that use the libraries.</a:t>
            </a:r>
          </a:p>
          <a:p>
            <a:pPr lvl="1"/>
            <a:r>
              <a:rPr lang="en-US" sz="1400" dirty="0" smtClean="0"/>
              <a:t>build </a:t>
            </a:r>
            <a:r>
              <a:rPr lang="en-IL" sz="1400" dirty="0" smtClean="0"/>
              <a:t>–</a:t>
            </a:r>
            <a:r>
              <a:rPr lang="en-US" sz="1400" dirty="0" smtClean="0"/>
              <a:t> build directory for all code.</a:t>
            </a:r>
          </a:p>
          <a:p>
            <a:pPr lvl="1"/>
            <a:r>
              <a:rPr lang="en-US" sz="1400" dirty="0" smtClean="0"/>
              <a:t>modules </a:t>
            </a:r>
            <a:r>
              <a:rPr lang="en-IL" sz="1400" dirty="0" smtClean="0"/>
              <a:t>–</a:t>
            </a:r>
            <a:r>
              <a:rPr lang="en-US" sz="1400" dirty="0" smtClean="0"/>
              <a:t> Python modules (written in Python script).</a:t>
            </a:r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960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top-level (root) </a:t>
            </a:r>
            <a:r>
              <a:rPr lang="en-US" sz="1600" i="1" dirty="0" smtClean="0"/>
              <a:t>CMakeLists.txt </a:t>
            </a:r>
            <a:r>
              <a:rPr lang="en-US" sz="1600" dirty="0" smtClean="0"/>
              <a:t>file used to define the </a:t>
            </a:r>
            <a:r>
              <a:rPr lang="en-US" sz="1600" dirty="0" err="1" smtClean="0"/>
              <a:t>CMake</a:t>
            </a:r>
            <a:r>
              <a:rPr lang="en-US" sz="1600" dirty="0" smtClean="0"/>
              <a:t> project: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ex3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cd ../ex3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vim CMakeLists.txt</a:t>
            </a:r>
          </a:p>
          <a:p>
            <a:endParaRPr lang="en-US" sz="1600" dirty="0" smtClean="0"/>
          </a:p>
          <a:p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84" y="1588796"/>
            <a:ext cx="818311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1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33" y="1205927"/>
            <a:ext cx="805927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1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a directory under src/ for the C++ library:</a:t>
            </a:r>
          </a:p>
          <a:p>
            <a:pPr marL="160621" lvl="1" indent="0">
              <a:buNone/>
            </a:pPr>
            <a:r>
              <a:rPr lang="en-US" sz="1400" dirty="0" smtClean="0"/>
              <a:t>    </a:t>
            </a:r>
            <a:r>
              <a:rPr lang="en-US" sz="1400" i="1" dirty="0" err="1" smtClean="0"/>
              <a:t>mkdir</a:t>
            </a:r>
            <a:r>
              <a:rPr lang="en-US" sz="1400" i="1" dirty="0" smtClean="0"/>
              <a:t> src/</a:t>
            </a:r>
            <a:r>
              <a:rPr lang="en-US" sz="1400" i="1" dirty="0" err="1" smtClean="0"/>
              <a:t>mixedlang_lib</a:t>
            </a:r>
            <a:endParaRPr lang="en-US" sz="1400" i="1" dirty="0" smtClean="0"/>
          </a:p>
          <a:p>
            <a:r>
              <a:rPr lang="en-US" sz="1600" dirty="0" smtClean="0"/>
              <a:t>Create the </a:t>
            </a:r>
            <a:r>
              <a:rPr lang="en-US" sz="1600" i="1" dirty="0" smtClean="0"/>
              <a:t>src/CMakeLists.txt </a:t>
            </a:r>
            <a:r>
              <a:rPr lang="en-US" sz="1600" dirty="0" smtClean="0"/>
              <a:t>file:</a:t>
            </a:r>
          </a:p>
          <a:p>
            <a:endParaRPr lang="en-US" sz="1600" dirty="0" smtClean="0"/>
          </a:p>
          <a:p>
            <a:r>
              <a:rPr lang="en-US" sz="1600" dirty="0" smtClean="0"/>
              <a:t>Create the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/CMakeLists.txt</a:t>
            </a:r>
            <a:r>
              <a:rPr lang="en-US" sz="1600" dirty="0" smtClean="0"/>
              <a:t> file: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83" y="1951349"/>
            <a:ext cx="2715004" cy="1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83" y="2605473"/>
            <a:ext cx="795448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6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Add a simple logger class to the C++ library.</a:t>
            </a:r>
          </a:p>
          <a:p>
            <a:r>
              <a:rPr lang="en-US" sz="1600" dirty="0" smtClean="0"/>
              <a:t>Create the public header file </a:t>
            </a:r>
            <a:r>
              <a:rPr lang="en-US" sz="1600" i="1" dirty="0" smtClean="0"/>
              <a:t>include/</a:t>
            </a:r>
            <a:r>
              <a:rPr lang="en-US" sz="1600" i="1" dirty="0" err="1" smtClean="0"/>
              <a:t>logger.h</a:t>
            </a:r>
            <a:endParaRPr lang="en-US" sz="1600" i="1" dirty="0" smtClean="0"/>
          </a:p>
          <a:p>
            <a:endParaRPr lang="en-US" sz="1600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55" y="1654233"/>
            <a:ext cx="6076987" cy="45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8" y="1022465"/>
            <a:ext cx="5918663" cy="516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ex1: Writing a simple function in a low-level language (x86_64 assembly)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/>
              <a:t>Compilers such as C and C++ generate assembly language before converting to object code.</a:t>
            </a:r>
          </a:p>
          <a:p>
            <a:r>
              <a:rPr lang="en-US" sz="1600" dirty="0" smtClean="0"/>
              <a:t>Therefore let us start with the most basic example of assembly language, just to illustrate code compilation.</a:t>
            </a:r>
          </a:p>
          <a:p>
            <a:r>
              <a:rPr lang="en-US" sz="1600" dirty="0" smtClean="0"/>
              <a:t>Create a trivial function to add two integers. In C the signature would be:</a:t>
            </a:r>
          </a:p>
          <a:p>
            <a:pPr marL="11103" indent="0">
              <a:buNone/>
            </a:pPr>
            <a:r>
              <a:rPr lang="en-US" sz="1600" dirty="0" smtClean="0"/>
              <a:t>        </a:t>
            </a:r>
            <a:r>
              <a:rPr lang="en-US" sz="1600" i="1" dirty="0" err="1" smtClean="0"/>
              <a:t>int</a:t>
            </a:r>
            <a:r>
              <a:rPr lang="en-US" sz="1600" i="1" dirty="0" smtClean="0"/>
              <a:t> add(</a:t>
            </a:r>
            <a:r>
              <a:rPr lang="en-US" sz="1600" i="1" dirty="0" err="1" smtClean="0"/>
              <a:t>int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int</a:t>
            </a:r>
            <a:r>
              <a:rPr lang="en-US" sz="1600" i="1" dirty="0" smtClean="0"/>
              <a:t>);</a:t>
            </a:r>
          </a:p>
          <a:p>
            <a:r>
              <a:rPr lang="en-US" sz="1600" dirty="0" smtClean="0"/>
              <a:t>On x86_64 the </a:t>
            </a:r>
            <a:r>
              <a:rPr lang="en-US" sz="1600" i="1" dirty="0" smtClean="0"/>
              <a:t>System V ABI (Application Binary Interface)</a:t>
            </a:r>
            <a:r>
              <a:rPr lang="en-US" sz="1600" dirty="0" smtClean="0"/>
              <a:t> specifies the naming and calling conventions for compilers.</a:t>
            </a:r>
          </a:p>
          <a:p>
            <a:r>
              <a:rPr lang="en-US" sz="1600" dirty="0" smtClean="0"/>
              <a:t>For the </a:t>
            </a:r>
            <a:r>
              <a:rPr lang="en-US" sz="1400" dirty="0" smtClean="0"/>
              <a:t>INTEGER class (</a:t>
            </a:r>
            <a:r>
              <a:rPr lang="en-US" sz="1400" dirty="0" err="1" smtClean="0"/>
              <a:t>int</a:t>
            </a:r>
            <a:r>
              <a:rPr lang="en-US" sz="1400" dirty="0" smtClean="0"/>
              <a:t>, long, etc.):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marL="160621" lvl="1" indent="0">
              <a:buNone/>
            </a:pPr>
            <a:r>
              <a:rPr lang="en-US" sz="1400" b="1" dirty="0" smtClean="0"/>
              <a:t>     Note:</a:t>
            </a:r>
            <a:r>
              <a:rPr lang="en-US" sz="1400" dirty="0" smtClean="0"/>
              <a:t> 32-bit register </a:t>
            </a:r>
            <a:r>
              <a:rPr lang="en-US" sz="1400" dirty="0" err="1" smtClean="0"/>
              <a:t>eax</a:t>
            </a:r>
            <a:r>
              <a:rPr lang="en-US" sz="1400" dirty="0" smtClean="0"/>
              <a:t> is the lower half of </a:t>
            </a:r>
            <a:r>
              <a:rPr lang="en-US" sz="1400" dirty="0" err="1" smtClean="0"/>
              <a:t>rax</a:t>
            </a:r>
            <a:r>
              <a:rPr lang="en-US" sz="1400" dirty="0" smtClean="0"/>
              <a:t>. The same for other registers.</a:t>
            </a:r>
          </a:p>
          <a:p>
            <a:pPr marL="160621" lvl="1" indent="0">
              <a:buNone/>
            </a:pPr>
            <a:r>
              <a:rPr lang="en-US" sz="1400" dirty="0" smtClean="0"/>
              <a:t>               A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return value can be passed in </a:t>
            </a:r>
            <a:r>
              <a:rPr lang="en-US" sz="1400" dirty="0" err="1" smtClean="0"/>
              <a:t>rdx</a:t>
            </a:r>
            <a:r>
              <a:rPr lang="en-US" sz="1400" dirty="0" smtClean="0"/>
              <a:t> for a total of 128 bits.</a:t>
            </a:r>
            <a:endParaRPr lang="en-US" sz="1099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30666"/>
              </p:ext>
            </p:extLst>
          </p:nvPr>
        </p:nvGraphicFramePr>
        <p:xfrm>
          <a:off x="1119874" y="3373315"/>
          <a:ext cx="7583551" cy="1737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1922">
                  <a:extLst>
                    <a:ext uri="{9D8B030D-6E8A-4147-A177-3AD203B41FA5}">
                      <a16:colId xmlns:a16="http://schemas.microsoft.com/office/drawing/2014/main" val="1391850905"/>
                    </a:ext>
                  </a:extLst>
                </a:gridCol>
                <a:gridCol w="644858">
                  <a:extLst>
                    <a:ext uri="{9D8B030D-6E8A-4147-A177-3AD203B41FA5}">
                      <a16:colId xmlns:a16="http://schemas.microsoft.com/office/drawing/2014/main" val="2947312666"/>
                    </a:ext>
                  </a:extLst>
                </a:gridCol>
                <a:gridCol w="939338">
                  <a:extLst>
                    <a:ext uri="{9D8B030D-6E8A-4147-A177-3AD203B41FA5}">
                      <a16:colId xmlns:a16="http://schemas.microsoft.com/office/drawing/2014/main" val="3598418177"/>
                    </a:ext>
                  </a:extLst>
                </a:gridCol>
                <a:gridCol w="606829">
                  <a:extLst>
                    <a:ext uri="{9D8B030D-6E8A-4147-A177-3AD203B41FA5}">
                      <a16:colId xmlns:a16="http://schemas.microsoft.com/office/drawing/2014/main" val="4108648309"/>
                    </a:ext>
                  </a:extLst>
                </a:gridCol>
                <a:gridCol w="598517">
                  <a:extLst>
                    <a:ext uri="{9D8B030D-6E8A-4147-A177-3AD203B41FA5}">
                      <a16:colId xmlns:a16="http://schemas.microsoft.com/office/drawing/2014/main" val="4188139019"/>
                    </a:ext>
                  </a:extLst>
                </a:gridCol>
                <a:gridCol w="598516">
                  <a:extLst>
                    <a:ext uri="{9D8B030D-6E8A-4147-A177-3AD203B41FA5}">
                      <a16:colId xmlns:a16="http://schemas.microsoft.com/office/drawing/2014/main" val="1737335591"/>
                    </a:ext>
                  </a:extLst>
                </a:gridCol>
                <a:gridCol w="606829">
                  <a:extLst>
                    <a:ext uri="{9D8B030D-6E8A-4147-A177-3AD203B41FA5}">
                      <a16:colId xmlns:a16="http://schemas.microsoft.com/office/drawing/2014/main" val="3109544355"/>
                    </a:ext>
                  </a:extLst>
                </a:gridCol>
                <a:gridCol w="598516">
                  <a:extLst>
                    <a:ext uri="{9D8B030D-6E8A-4147-A177-3AD203B41FA5}">
                      <a16:colId xmlns:a16="http://schemas.microsoft.com/office/drawing/2014/main" val="1950661618"/>
                    </a:ext>
                  </a:extLst>
                </a:gridCol>
                <a:gridCol w="573579">
                  <a:extLst>
                    <a:ext uri="{9D8B030D-6E8A-4147-A177-3AD203B41FA5}">
                      <a16:colId xmlns:a16="http://schemas.microsoft.com/office/drawing/2014/main" val="1859820464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807841650"/>
                    </a:ext>
                  </a:extLst>
                </a:gridCol>
              </a:tblGrid>
              <a:tr h="4430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arch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width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return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value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</a:rPr>
                        <a:t>arg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0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</a:rPr>
                        <a:t>arg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1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</a:rPr>
                        <a:t>arg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2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</a:rPr>
                        <a:t>arg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3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</a:rPr>
                        <a:t>arg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4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2"/>
                          </a:solidFill>
                        </a:rPr>
                        <a:t>arg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 5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 dirty="0" smtClean="0">
                          <a:solidFill>
                            <a:schemeClr val="tx2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285930"/>
                  </a:ext>
                </a:extLst>
              </a:tr>
              <a:tr h="2605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x86_64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64-bit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rax</a:t>
                      </a:r>
                      <a:r>
                        <a:rPr lang="en-US" sz="1400" dirty="0" smtClean="0"/>
                        <a:t> [</a:t>
                      </a:r>
                      <a:r>
                        <a:rPr lang="en-US" sz="1400" dirty="0" err="1" smtClean="0"/>
                        <a:t>rdx</a:t>
                      </a:r>
                      <a:r>
                        <a:rPr lang="en-US" sz="1400" dirty="0" smtClean="0"/>
                        <a:t>::]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rdi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rsi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rdx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rcx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on stack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65125"/>
                  </a:ext>
                </a:extLst>
              </a:tr>
              <a:tr h="26059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32-bit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eax</a:t>
                      </a:r>
                      <a:r>
                        <a:rPr lang="en-US" sz="1400" dirty="0" smtClean="0"/>
                        <a:t> [</a:t>
                      </a:r>
                      <a:r>
                        <a:rPr lang="en-US" sz="1400" dirty="0" err="1" smtClean="0"/>
                        <a:t>edx</a:t>
                      </a:r>
                      <a:r>
                        <a:rPr lang="en-US" sz="1400" dirty="0" smtClean="0"/>
                        <a:t>::]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edi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esi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edx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ecx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382718"/>
                  </a:ext>
                </a:extLst>
              </a:tr>
              <a:tr h="2605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aarch64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64-bit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x*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896819"/>
                  </a:ext>
                </a:extLst>
              </a:tr>
              <a:tr h="26059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32-bit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w*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817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7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implementation of the logger in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/logger.cpp</a:t>
            </a:r>
          </a:p>
          <a:p>
            <a:endParaRPr lang="en-US" sz="16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7" y="1317116"/>
            <a:ext cx="5862816" cy="49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5" y="1022465"/>
            <a:ext cx="5502506" cy="51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5" y="1022465"/>
            <a:ext cx="6811326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Add a simple config class to the C++ library.</a:t>
            </a:r>
          </a:p>
          <a:p>
            <a:pPr lvl="1"/>
            <a:r>
              <a:rPr lang="en-US" sz="1400" dirty="0" smtClean="0"/>
              <a:t>This will be a dummy class just for demo purposes.</a:t>
            </a:r>
          </a:p>
          <a:p>
            <a:pPr lvl="1"/>
            <a:r>
              <a:rPr lang="en-US" sz="1400" dirty="0" smtClean="0"/>
              <a:t>It will itself use the logger.</a:t>
            </a:r>
          </a:p>
          <a:p>
            <a:r>
              <a:rPr lang="en-US" sz="1600" dirty="0" smtClean="0"/>
              <a:t>Create the header file </a:t>
            </a:r>
            <a:r>
              <a:rPr lang="en-US" sz="1600" i="1" dirty="0" smtClean="0"/>
              <a:t>include/</a:t>
            </a:r>
            <a:r>
              <a:rPr lang="en-US" sz="1600" i="1" dirty="0" err="1" smtClean="0"/>
              <a:t>config.h</a:t>
            </a:r>
            <a:r>
              <a:rPr lang="en-US" sz="1600" i="1" dirty="0" smtClean="0"/>
              <a:t> </a:t>
            </a:r>
            <a:r>
              <a:rPr lang="en-US" sz="1600" dirty="0" smtClean="0"/>
              <a:t>and the implementation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/config.cpp</a:t>
            </a:r>
            <a:endParaRPr lang="en-US" sz="1600" dirty="0" smtClean="0"/>
          </a:p>
          <a:p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08" y="2374949"/>
            <a:ext cx="3715268" cy="2543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308" y="2374949"/>
            <a:ext cx="4639322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build directory structure and </a:t>
            </a:r>
            <a:r>
              <a:rPr lang="en-US" sz="1600" dirty="0" err="1"/>
              <a:t>makefiles</a:t>
            </a:r>
            <a:r>
              <a:rPr lang="en-US" sz="1600" dirty="0" smtClean="0"/>
              <a:t> using </a:t>
            </a:r>
            <a:r>
              <a:rPr lang="en-US" sz="1600" dirty="0" err="1" smtClean="0"/>
              <a:t>CMake</a:t>
            </a:r>
            <a:r>
              <a:rPr lang="en-US" sz="1600" dirty="0" smtClean="0"/>
              <a:t>: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cd build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</a:t>
            </a:r>
            <a:r>
              <a:rPr lang="en-US" sz="1600" i="1" dirty="0" err="1" smtClean="0"/>
              <a:t>cmake</a:t>
            </a:r>
            <a:r>
              <a:rPr lang="en-US" sz="1600" i="1" dirty="0" smtClean="0"/>
              <a:t> ..</a:t>
            </a:r>
          </a:p>
          <a:p>
            <a:pPr marL="11103" indent="0">
              <a:buNone/>
            </a:pPr>
            <a:endParaRPr lang="en-US" sz="1400" i="1" dirty="0"/>
          </a:p>
          <a:p>
            <a:pPr marL="11103" indent="0">
              <a:buNone/>
            </a:pPr>
            <a:endParaRPr lang="en-US" sz="1400" i="1" dirty="0" smtClean="0"/>
          </a:p>
          <a:p>
            <a:pPr marL="11103" indent="0">
              <a:buNone/>
            </a:pPr>
            <a:endParaRPr lang="en-US" sz="1400" i="1" dirty="0"/>
          </a:p>
          <a:p>
            <a:pPr marL="11103" indent="0">
              <a:buNone/>
            </a:pPr>
            <a:endParaRPr lang="en-US" sz="1400" i="1" dirty="0" smtClean="0"/>
          </a:p>
          <a:p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i="1" dirty="0"/>
              <a:t>build </a:t>
            </a:r>
            <a:r>
              <a:rPr lang="en-US" sz="1600" dirty="0"/>
              <a:t>directory will now contain:</a:t>
            </a:r>
          </a:p>
          <a:p>
            <a:pPr lvl="1"/>
            <a:r>
              <a:rPr lang="en-US" sz="1400" dirty="0"/>
              <a:t>CMakeCache.txt </a:t>
            </a:r>
            <a:r>
              <a:rPr lang="en-IL" sz="1400" dirty="0"/>
              <a:t>–</a:t>
            </a:r>
            <a:r>
              <a:rPr lang="en-US" sz="1400" dirty="0"/>
              <a:t> cache used by </a:t>
            </a:r>
            <a:r>
              <a:rPr lang="en-US" sz="1400" dirty="0" err="1"/>
              <a:t>CMake</a:t>
            </a:r>
            <a:r>
              <a:rPr lang="en-US" sz="1400" dirty="0"/>
              <a:t>.</a:t>
            </a:r>
          </a:p>
          <a:p>
            <a:pPr lvl="1"/>
            <a:r>
              <a:rPr lang="en-US" sz="1400" dirty="0" err="1"/>
              <a:t>CMakeFiles</a:t>
            </a:r>
            <a:r>
              <a:rPr lang="en-US" sz="1400" dirty="0"/>
              <a:t>/ </a:t>
            </a:r>
            <a:r>
              <a:rPr lang="en-IL" sz="1400" dirty="0"/>
              <a:t>–</a:t>
            </a:r>
            <a:r>
              <a:rPr lang="en-US" sz="1400" dirty="0"/>
              <a:t> files used internally by </a:t>
            </a:r>
            <a:r>
              <a:rPr lang="en-US" sz="1400" dirty="0" err="1"/>
              <a:t>CMake</a:t>
            </a:r>
            <a:r>
              <a:rPr lang="en-US" sz="1400" dirty="0"/>
              <a:t>.</a:t>
            </a:r>
          </a:p>
          <a:p>
            <a:pPr lvl="1"/>
            <a:r>
              <a:rPr lang="en-US" sz="1400" dirty="0" err="1"/>
              <a:t>Makefile</a:t>
            </a:r>
            <a:r>
              <a:rPr lang="en-US" sz="1400" dirty="0"/>
              <a:t> </a:t>
            </a:r>
            <a:r>
              <a:rPr lang="en-IL" sz="1400" dirty="0"/>
              <a:t>–</a:t>
            </a:r>
            <a:r>
              <a:rPr lang="en-US" sz="1400" dirty="0"/>
              <a:t> the top-level make file generated for use by </a:t>
            </a:r>
            <a:r>
              <a:rPr lang="en-US" sz="1400" i="1" dirty="0"/>
              <a:t>make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err="1" smtClean="0"/>
              <a:t>cmake_install.cmake</a:t>
            </a:r>
            <a:r>
              <a:rPr lang="en-US" sz="1400" dirty="0" smtClean="0"/>
              <a:t> </a:t>
            </a:r>
            <a:r>
              <a:rPr lang="en-IL" sz="1400" dirty="0" smtClean="0"/>
              <a:t>–</a:t>
            </a:r>
            <a:r>
              <a:rPr lang="en-US" sz="1400" dirty="0" smtClean="0"/>
              <a:t> a </a:t>
            </a:r>
            <a:r>
              <a:rPr lang="en-US" sz="1400" dirty="0" err="1" smtClean="0"/>
              <a:t>CMake</a:t>
            </a:r>
            <a:r>
              <a:rPr lang="en-US" sz="1400" dirty="0" smtClean="0"/>
              <a:t> install script for the project.</a:t>
            </a:r>
            <a:endParaRPr lang="en-US" sz="1400" dirty="0"/>
          </a:p>
          <a:p>
            <a:pPr lvl="1"/>
            <a:r>
              <a:rPr lang="en-US" sz="1400" dirty="0"/>
              <a:t>lib/ </a:t>
            </a:r>
            <a:r>
              <a:rPr lang="en-IL" sz="1400" dirty="0"/>
              <a:t>–</a:t>
            </a:r>
            <a:r>
              <a:rPr lang="en-US" sz="1400" dirty="0"/>
              <a:t> the compiled </a:t>
            </a:r>
            <a:r>
              <a:rPr lang="en-US" sz="1400" dirty="0" smtClean="0"/>
              <a:t>libraries (currently empty).</a:t>
            </a:r>
            <a:endParaRPr lang="en-US" sz="1400" dirty="0"/>
          </a:p>
          <a:p>
            <a:pPr lvl="1"/>
            <a:r>
              <a:rPr lang="en-US" sz="1400" dirty="0" smtClean="0"/>
              <a:t>src</a:t>
            </a:r>
            <a:r>
              <a:rPr lang="en-US" sz="1400" dirty="0"/>
              <a:t>/ </a:t>
            </a:r>
            <a:r>
              <a:rPr lang="en-IL" sz="1400" dirty="0"/>
              <a:t>–</a:t>
            </a:r>
            <a:r>
              <a:rPr lang="en-US" sz="1400" dirty="0"/>
              <a:t> the make, object and dependency files, etc. corresponding to the upper src directory.</a:t>
            </a:r>
          </a:p>
          <a:p>
            <a:pPr marL="11103" indent="0">
              <a:buNone/>
            </a:pPr>
            <a:endParaRPr lang="en-US" sz="1400" i="1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2" y="1380688"/>
            <a:ext cx="6458851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ex3a: Building a C++ library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Build the project:</a:t>
            </a:r>
          </a:p>
          <a:p>
            <a:pPr marL="11103" indent="0">
              <a:buNone/>
            </a:pPr>
            <a:r>
              <a:rPr lang="en-US" sz="1800" dirty="0" smtClean="0"/>
              <a:t>    </a:t>
            </a:r>
            <a:r>
              <a:rPr lang="en-US" sz="1600" i="1" dirty="0" smtClean="0"/>
              <a:t>make</a:t>
            </a:r>
          </a:p>
          <a:p>
            <a:pPr marL="11103" indent="0">
              <a:buNone/>
            </a:pPr>
            <a:endParaRPr lang="en-US" sz="1400" i="1" dirty="0"/>
          </a:p>
          <a:p>
            <a:pPr marL="11103" indent="0">
              <a:buNone/>
            </a:pPr>
            <a:endParaRPr lang="en-US" sz="1400" i="1" dirty="0" smtClean="0"/>
          </a:p>
          <a:p>
            <a:pPr marL="11103" indent="0">
              <a:buNone/>
            </a:pPr>
            <a:endParaRPr lang="en-US" sz="1400" i="1" dirty="0"/>
          </a:p>
          <a:p>
            <a:r>
              <a:rPr lang="en-US" sz="1600" dirty="0" smtClean="0"/>
              <a:t>The lib directory now contains the built library:</a:t>
            </a:r>
          </a:p>
          <a:p>
            <a:pPr marL="11103" indent="0">
              <a:buNone/>
            </a:pPr>
            <a:endParaRPr lang="en-US" sz="1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35" y="2925649"/>
            <a:ext cx="1333686" cy="209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87" y="1408825"/>
            <a:ext cx="711616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ex3b: Building a C++ program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a C++ demo app to use the C++ logger and config library.</a:t>
            </a:r>
          </a:p>
          <a:p>
            <a:r>
              <a:rPr lang="en-US" sz="1600" dirty="0" smtClean="0"/>
              <a:t>Update the top-level CMakeLists.txt file to include the apps directory:</a:t>
            </a:r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ex3b</a:t>
            </a:r>
          </a:p>
          <a:p>
            <a:pPr marL="11103" indent="0">
              <a:buNone/>
            </a:pPr>
            <a:r>
              <a:rPr lang="en-US" sz="1600" i="1" dirty="0" smtClean="0"/>
              <a:t>    vim CMakeLists.txt</a:t>
            </a:r>
          </a:p>
          <a:p>
            <a:r>
              <a:rPr lang="en-US" sz="1600" dirty="0" smtClean="0"/>
              <a:t>Create </a:t>
            </a:r>
            <a:r>
              <a:rPr lang="en-US" sz="1600" dirty="0"/>
              <a:t>the </a:t>
            </a:r>
            <a:r>
              <a:rPr lang="en-US" sz="1600" i="1" dirty="0" smtClean="0"/>
              <a:t>apps/CMakeLists.txt </a:t>
            </a:r>
            <a:r>
              <a:rPr lang="en-US" sz="1600" dirty="0"/>
              <a:t>file</a:t>
            </a:r>
            <a:r>
              <a:rPr lang="en-US" sz="1600" dirty="0" smtClean="0"/>
              <a:t>: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Create the app </a:t>
            </a:r>
            <a:r>
              <a:rPr lang="en-US" sz="1600" i="1" dirty="0" smtClean="0"/>
              <a:t>apps/demo.cpp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28" y="1805387"/>
            <a:ext cx="1895740" cy="390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33" y="2585429"/>
            <a:ext cx="7401958" cy="895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3" y="3870366"/>
            <a:ext cx="4515480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0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ex3b: Building a C++ program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Update </a:t>
            </a:r>
            <a:r>
              <a:rPr lang="en-US" sz="1600" dirty="0" err="1" smtClean="0"/>
              <a:t>Cmake</a:t>
            </a:r>
            <a:r>
              <a:rPr lang="en-US" sz="1600" dirty="0" smtClean="0"/>
              <a:t> files and build the project: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cd build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</a:t>
            </a:r>
            <a:r>
              <a:rPr lang="en-US" sz="1600" i="1" dirty="0" err="1" smtClean="0"/>
              <a:t>cmake</a:t>
            </a:r>
            <a:r>
              <a:rPr lang="en-US" sz="1600" i="1" dirty="0" smtClean="0"/>
              <a:t> ..</a:t>
            </a:r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i="1" dirty="0" smtClean="0"/>
              <a:t>make</a:t>
            </a:r>
          </a:p>
          <a:p>
            <a:pPr marL="11103" indent="0">
              <a:buNone/>
            </a:pPr>
            <a:endParaRPr lang="en-US" sz="1400" i="1" dirty="0"/>
          </a:p>
          <a:p>
            <a:pPr marL="11103" indent="0">
              <a:buNone/>
            </a:pPr>
            <a:endParaRPr lang="en-US" sz="1400" i="1" dirty="0" smtClean="0"/>
          </a:p>
          <a:p>
            <a:r>
              <a:rPr lang="en-US" sz="1600" dirty="0"/>
              <a:t>The </a:t>
            </a:r>
            <a:r>
              <a:rPr lang="en-US" sz="1600" i="1" dirty="0"/>
              <a:t>build </a:t>
            </a:r>
            <a:r>
              <a:rPr lang="en-US" sz="1600" dirty="0"/>
              <a:t>directory will now </a:t>
            </a:r>
            <a:r>
              <a:rPr lang="en-US" sz="1600" dirty="0" smtClean="0"/>
              <a:t>also contain</a:t>
            </a:r>
            <a:r>
              <a:rPr lang="en-US" sz="1600" dirty="0"/>
              <a:t>:</a:t>
            </a:r>
          </a:p>
          <a:p>
            <a:pPr lvl="1"/>
            <a:r>
              <a:rPr lang="en-US" sz="1400" dirty="0" smtClean="0"/>
              <a:t>apps</a:t>
            </a:r>
            <a:r>
              <a:rPr lang="en-US" sz="1400" dirty="0"/>
              <a:t>/ </a:t>
            </a:r>
            <a:r>
              <a:rPr lang="en-IL" sz="1400" dirty="0"/>
              <a:t>–</a:t>
            </a:r>
            <a:r>
              <a:rPr lang="en-US" sz="1400" dirty="0"/>
              <a:t> the make, object and dependency files, etc. corresponding to the upper apps directory.</a:t>
            </a:r>
          </a:p>
          <a:p>
            <a:pPr lvl="1"/>
            <a:r>
              <a:rPr lang="en-US" sz="1400" dirty="0" smtClean="0"/>
              <a:t>Other </a:t>
            </a:r>
            <a:r>
              <a:rPr lang="en-US" sz="1400" dirty="0"/>
              <a:t>executable binaries: </a:t>
            </a:r>
          </a:p>
          <a:p>
            <a:r>
              <a:rPr lang="en-US" sz="1600" dirty="0" smtClean="0"/>
              <a:t>Run the program: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</a:t>
            </a:r>
            <a:r>
              <a:rPr lang="en-US" sz="1600" dirty="0" smtClean="0"/>
              <a:t>./</a:t>
            </a:r>
            <a:r>
              <a:rPr lang="en-US" sz="1600" dirty="0" err="1" smtClean="0"/>
              <a:t>democpp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07" y="1957885"/>
            <a:ext cx="5630061" cy="781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22" y="3464885"/>
            <a:ext cx="638264" cy="209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09" y="4530933"/>
            <a:ext cx="869753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9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Making a C++ library usable from 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We have already seen how to call C++ code from C.</a:t>
            </a:r>
          </a:p>
          <a:p>
            <a:pPr lvl="1"/>
            <a:r>
              <a:rPr lang="en-US" sz="1600" dirty="0" smtClean="0"/>
              <a:t>Add C wrapper functions (written in C++) (linked into the same shared library).</a:t>
            </a:r>
          </a:p>
          <a:p>
            <a:pPr lvl="1"/>
            <a:r>
              <a:rPr lang="en-US" sz="1600" dirty="0" smtClean="0"/>
              <a:t>Provide a C wrapper header file.</a:t>
            </a:r>
          </a:p>
          <a:p>
            <a:pPr lvl="1"/>
            <a:r>
              <a:rPr lang="en-US" sz="1600" dirty="0" smtClean="0"/>
              <a:t>Optionally use #</a:t>
            </a:r>
            <a:r>
              <a:rPr lang="en-US" sz="1600" dirty="0" err="1" smtClean="0"/>
              <a:t>ifdef</a:t>
            </a:r>
            <a:r>
              <a:rPr lang="en-US" sz="1600" dirty="0" smtClean="0"/>
              <a:t> logic to automatically detect the language and include the correct headers.</a:t>
            </a:r>
          </a:p>
          <a:p>
            <a:pPr marL="160621" lvl="1" indent="0">
              <a:buNone/>
            </a:pPr>
            <a:r>
              <a:rPr lang="en-US" sz="1600" dirty="0" smtClean="0"/>
              <a:t>    e.g. </a:t>
            </a:r>
            <a:r>
              <a:rPr lang="en-US" sz="1600" i="1" dirty="0" err="1" smtClean="0"/>
              <a:t>text.h</a:t>
            </a:r>
            <a:endParaRPr lang="en-US" sz="1600" dirty="0" smtClean="0"/>
          </a:p>
          <a:p>
            <a:pPr marL="160621" lvl="1" indent="0">
              <a:buNone/>
            </a:pP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99" y="2605973"/>
            <a:ext cx="216247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Adding a C wrapper to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/>
              <a:t>Update the top-level CMakeLists.txt file to </a:t>
            </a:r>
            <a:r>
              <a:rPr lang="en-US" sz="1600" dirty="0" smtClean="0"/>
              <a:t>support C in addition to C++: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err="1"/>
              <a:t>git</a:t>
            </a:r>
            <a:r>
              <a:rPr lang="en-US" sz="1600" i="1" dirty="0"/>
              <a:t> checkout </a:t>
            </a:r>
            <a:r>
              <a:rPr lang="en-US" sz="1600" i="1" dirty="0" smtClean="0"/>
              <a:t>ex3c</a:t>
            </a:r>
            <a:endParaRPr lang="en-US" sz="1600" i="1" dirty="0"/>
          </a:p>
          <a:p>
            <a:pPr marL="11103" indent="0">
              <a:buNone/>
            </a:pPr>
            <a:r>
              <a:rPr lang="en-US" sz="1600" i="1" dirty="0"/>
              <a:t>    vim CMakeLists.txt</a:t>
            </a:r>
          </a:p>
          <a:p>
            <a:pPr lvl="1"/>
            <a:r>
              <a:rPr lang="en-US" sz="1400" dirty="0"/>
              <a:t>Append C to LANGUAGES: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Insert the required version of C: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Append </a:t>
            </a:r>
            <a:r>
              <a:rPr lang="en-US" sz="1400" i="1" dirty="0"/>
              <a:t>-</a:t>
            </a:r>
            <a:r>
              <a:rPr lang="en-US" sz="1400" i="1" dirty="0" err="1"/>
              <a:t>fmacro</a:t>
            </a:r>
            <a:r>
              <a:rPr lang="en-US" sz="1400" i="1" dirty="0"/>
              <a:t>-prefix-map </a:t>
            </a:r>
            <a:r>
              <a:rPr lang="en-US" sz="1400" dirty="0"/>
              <a:t>to CMAKE_C_FLAGS (copied from CMAKE_CXX_FLAGS):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Insert C_INC_DIRS</a:t>
            </a:r>
            <a:r>
              <a:rPr lang="en-US" sz="1400" dirty="0" smtClean="0"/>
              <a:t>: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16" y="2256540"/>
            <a:ext cx="8316486" cy="142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16" y="2859058"/>
            <a:ext cx="2248214" cy="342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16" y="3768337"/>
            <a:ext cx="3801005" cy="5620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16" y="4896721"/>
            <a:ext cx="285789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2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ex1: Writing a simple function in a low-level language (x86_64 assembly)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Assuming you already cloned the </a:t>
            </a:r>
            <a:r>
              <a:rPr lang="en-US" sz="1600" i="1" dirty="0" err="1" smtClean="0"/>
              <a:t>mixedlang</a:t>
            </a:r>
            <a:r>
              <a:rPr lang="en-US" sz="1600" dirty="0" smtClean="0"/>
              <a:t> repo:</a:t>
            </a:r>
          </a:p>
          <a:p>
            <a:pPr marL="11103" indent="0">
              <a:buNone/>
            </a:pPr>
            <a:r>
              <a:rPr lang="en-US" sz="1600" i="1" dirty="0" smtClean="0"/>
              <a:t>    cd </a:t>
            </a:r>
            <a:r>
              <a:rPr lang="en-US" sz="1600" i="1" dirty="0" err="1" smtClean="0"/>
              <a:t>mixedlang</a:t>
            </a:r>
            <a:endParaRPr lang="en-US" sz="1600" i="1" dirty="0" smtClean="0"/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ex1</a:t>
            </a:r>
          </a:p>
          <a:p>
            <a:pPr marL="11103" indent="0">
              <a:buNone/>
            </a:pPr>
            <a:r>
              <a:rPr lang="en-US" sz="1600" i="1" dirty="0" smtClean="0"/>
              <a:t>    cd ex1</a:t>
            </a:r>
          </a:p>
          <a:p>
            <a:pPr marL="11103" indent="0">
              <a:buNone/>
            </a:pPr>
            <a:r>
              <a:rPr lang="en-US" sz="1600" i="1" dirty="0" smtClean="0"/>
              <a:t>    vim </a:t>
            </a:r>
            <a:r>
              <a:rPr lang="en-US" sz="1600" i="1" dirty="0" err="1" smtClean="0"/>
              <a:t>add.s</a:t>
            </a:r>
            <a:endParaRPr lang="en-US" sz="1600" i="1" dirty="0" smtClean="0"/>
          </a:p>
          <a:p>
            <a:pPr lvl="1"/>
            <a:endParaRPr lang="en-US" sz="1400" dirty="0" smtClean="0"/>
          </a:p>
          <a:p>
            <a:r>
              <a:rPr lang="en-US" sz="1400" dirty="0" smtClean="0"/>
              <a:t>(Note: You can omit the </a:t>
            </a:r>
            <a:r>
              <a:rPr lang="en-US" sz="1400" i="1" dirty="0" smtClean="0"/>
              <a:t>.</a:t>
            </a:r>
            <a:r>
              <a:rPr lang="en-US" sz="1400" i="1" dirty="0" err="1" smtClean="0"/>
              <a:t>note.GNU</a:t>
            </a:r>
            <a:r>
              <a:rPr lang="en-US" sz="1400" i="1" dirty="0" smtClean="0"/>
              <a:t>-stack</a:t>
            </a:r>
            <a:r>
              <a:rPr lang="en-US" sz="1400" dirty="0" smtClean="0"/>
              <a:t> section but will get a linker warning.)</a:t>
            </a:r>
          </a:p>
          <a:p>
            <a:r>
              <a:rPr lang="en-US" sz="1600" dirty="0" smtClean="0"/>
              <a:t>On aarch64:</a:t>
            </a:r>
          </a:p>
          <a:p>
            <a:pPr marL="11103" indent="0">
              <a:buNone/>
            </a:pPr>
            <a:r>
              <a:rPr lang="en-US" sz="1400" dirty="0" smtClean="0"/>
              <a:t>        add w0, w0, w1	# w0 = w0 + w1</a:t>
            </a:r>
          </a:p>
          <a:p>
            <a:pPr marL="11103" indent="0">
              <a:buNone/>
            </a:pPr>
            <a:r>
              <a:rPr lang="en-US" sz="1400" dirty="0" smtClean="0"/>
              <a:t>        ret</a:t>
            </a:r>
            <a:endParaRPr lang="en-US" sz="1400" dirty="0"/>
          </a:p>
          <a:p>
            <a:r>
              <a:rPr lang="en-US" sz="1600" dirty="0" smtClean="0"/>
              <a:t>Run assembler to generate object file </a:t>
            </a:r>
            <a:r>
              <a:rPr lang="en-US" sz="1600" dirty="0" err="1" smtClean="0"/>
              <a:t>add.o</a:t>
            </a:r>
            <a:r>
              <a:rPr lang="en-US" sz="1600" dirty="0" smtClean="0"/>
              <a:t> (for convenience just use </a:t>
            </a:r>
            <a:r>
              <a:rPr lang="en-US" sz="1600" dirty="0" err="1" smtClean="0"/>
              <a:t>gcc</a:t>
            </a:r>
            <a:r>
              <a:rPr lang="en-US" sz="1600" dirty="0" smtClean="0"/>
              <a:t> to call the assembler):</a:t>
            </a:r>
          </a:p>
          <a:p>
            <a:pPr marL="11103" indent="0">
              <a:buNone/>
            </a:pPr>
            <a:r>
              <a:rPr lang="en-US" sz="1600" dirty="0" smtClean="0"/>
              <a:t>      </a:t>
            </a:r>
            <a:r>
              <a:rPr lang="en-US" sz="1600" i="1" dirty="0" err="1" smtClean="0"/>
              <a:t>gcc</a:t>
            </a:r>
            <a:r>
              <a:rPr lang="en-US" sz="1600" i="1" dirty="0" smtClean="0"/>
              <a:t> -c </a:t>
            </a:r>
            <a:r>
              <a:rPr lang="en-US" sz="1600" i="1" dirty="0" err="1" smtClean="0"/>
              <a:t>add.s</a:t>
            </a:r>
            <a:r>
              <a:rPr lang="en-US" sz="1600" i="1" dirty="0" smtClean="0"/>
              <a:t> -o </a:t>
            </a:r>
            <a:r>
              <a:rPr lang="en-US" sz="1600" i="1" dirty="0" err="1" smtClean="0"/>
              <a:t>add.o</a:t>
            </a:r>
            <a:endParaRPr lang="en-US" sz="1600" i="1" dirty="0" smtClean="0"/>
          </a:p>
          <a:p>
            <a:r>
              <a:rPr lang="en-US" sz="1600" b="1" dirty="0" smtClean="0"/>
              <a:t>Note:</a:t>
            </a:r>
            <a:r>
              <a:rPr lang="en-US" sz="1600" dirty="0" smtClean="0"/>
              <a:t> </a:t>
            </a:r>
            <a:r>
              <a:rPr lang="en-US" sz="1600" dirty="0" err="1" smtClean="0"/>
              <a:t>gcc</a:t>
            </a:r>
            <a:r>
              <a:rPr lang="en-US" sz="1600" dirty="0" smtClean="0"/>
              <a:t> is just a wrapper program that calls the C pre-processor/compiler, assembler, linker, etc.</a:t>
            </a:r>
          </a:p>
          <a:p>
            <a:pPr lvl="1"/>
            <a:r>
              <a:rPr lang="en-US" sz="1400" dirty="0" smtClean="0"/>
              <a:t>It automatically links to libc.so (g++ links to </a:t>
            </a:r>
            <a:r>
              <a:rPr lang="en-US" sz="1400" dirty="0" err="1" smtClean="0"/>
              <a:t>libstdc</a:t>
            </a:r>
            <a:r>
              <a:rPr lang="en-US" sz="1400" dirty="0" smtClean="0"/>
              <a:t>++.so).</a:t>
            </a:r>
          </a:p>
          <a:p>
            <a:r>
              <a:rPr lang="en-US" sz="1600" dirty="0" smtClean="0"/>
              <a:t>View symbols in </a:t>
            </a:r>
            <a:r>
              <a:rPr lang="en-US" sz="1600" dirty="0" err="1" smtClean="0"/>
              <a:t>add.o</a:t>
            </a:r>
            <a:r>
              <a:rPr lang="en-US" sz="1600" dirty="0" smtClean="0"/>
              <a:t> (we can think of this as a simple library):</a:t>
            </a:r>
          </a:p>
          <a:p>
            <a:pPr marL="11103" indent="0">
              <a:buNone/>
            </a:pPr>
            <a:r>
              <a:rPr lang="en-US" sz="1600" dirty="0" smtClean="0"/>
              <a:t>      </a:t>
            </a:r>
            <a:r>
              <a:rPr lang="en-US" sz="1600" i="1" dirty="0" smtClean="0"/>
              <a:t>nm </a:t>
            </a:r>
            <a:r>
              <a:rPr lang="en-US" sz="1600" i="1" dirty="0" err="1" smtClean="0"/>
              <a:t>add.o</a:t>
            </a:r>
            <a:endParaRPr lang="en-US" sz="1600" i="1" dirty="0" smtClean="0"/>
          </a:p>
          <a:p>
            <a:pPr lvl="1"/>
            <a:endParaRPr lang="en-US" sz="1400" dirty="0" smtClean="0"/>
          </a:p>
          <a:p>
            <a:endParaRPr lang="en-US" sz="1099" dirty="0" smtClean="0"/>
          </a:p>
          <a:p>
            <a:pPr lvl="2"/>
            <a:endParaRPr lang="en-US" sz="1099" dirty="0" smtClean="0"/>
          </a:p>
          <a:p>
            <a:pPr marL="11103" indent="0">
              <a:buNone/>
            </a:pP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35" y="5708628"/>
            <a:ext cx="1952898" cy="1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68" y="1296347"/>
            <a:ext cx="5435370" cy="146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Building a C program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a C demo app to use the C++ logger and config library.</a:t>
            </a:r>
          </a:p>
          <a:p>
            <a:r>
              <a:rPr lang="en-US" sz="1600" dirty="0" smtClean="0"/>
              <a:t>Update the </a:t>
            </a:r>
            <a:r>
              <a:rPr lang="en-US" sz="1600" i="1" dirty="0" smtClean="0"/>
              <a:t>apps/CMakeLists.txt </a:t>
            </a:r>
            <a:r>
              <a:rPr lang="en-US" sz="1600" dirty="0" smtClean="0"/>
              <a:t>file to add the new C app: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76" y="1779375"/>
            <a:ext cx="6755851" cy="90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Building a C program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app </a:t>
            </a:r>
            <a:r>
              <a:rPr lang="en-US" sz="1600" i="1" dirty="0" smtClean="0"/>
              <a:t>apps/</a:t>
            </a:r>
            <a:r>
              <a:rPr lang="en-US" sz="1600" i="1" dirty="0" err="1" smtClean="0"/>
              <a:t>demo.c</a:t>
            </a:r>
            <a:endParaRPr lang="en-US" sz="1600" i="1" dirty="0" smtClean="0"/>
          </a:p>
          <a:p>
            <a:endParaRPr lang="en-US" sz="1600" i="1" dirty="0" smtClean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b="1" dirty="0" smtClean="0"/>
              <a:t>Note: </a:t>
            </a:r>
            <a:r>
              <a:rPr lang="en-US" sz="1600" dirty="0" smtClean="0"/>
              <a:t>At this point the two C wrapper header files do not yet exist.</a:t>
            </a:r>
          </a:p>
          <a:p>
            <a:r>
              <a:rPr lang="en-US" sz="1600" dirty="0"/>
              <a:t>Create the </a:t>
            </a:r>
            <a:r>
              <a:rPr lang="en-US" sz="1600" i="1" dirty="0"/>
              <a:t>logger </a:t>
            </a:r>
            <a:r>
              <a:rPr lang="en-US" sz="1600" dirty="0" smtClean="0"/>
              <a:t>and </a:t>
            </a:r>
            <a:r>
              <a:rPr lang="en-US" sz="1600" i="1" dirty="0" smtClean="0"/>
              <a:t>config </a:t>
            </a:r>
            <a:r>
              <a:rPr lang="en-US" sz="1600" dirty="0" smtClean="0"/>
              <a:t>C </a:t>
            </a:r>
            <a:r>
              <a:rPr lang="en-US" sz="1600" dirty="0"/>
              <a:t>wrapper header </a:t>
            </a:r>
            <a:r>
              <a:rPr lang="en-US" sz="1600" dirty="0" smtClean="0"/>
              <a:t>files </a:t>
            </a:r>
            <a:r>
              <a:rPr lang="en-US" sz="1600" i="1" dirty="0" smtClean="0"/>
              <a:t>include/</a:t>
            </a:r>
            <a:r>
              <a:rPr lang="en-US" sz="1600" i="1" dirty="0" err="1" smtClean="0"/>
              <a:t>logger_c.h</a:t>
            </a:r>
            <a:r>
              <a:rPr lang="en-US" sz="1600" i="1" dirty="0" smtClean="0"/>
              <a:t> </a:t>
            </a:r>
            <a:r>
              <a:rPr lang="en-US" sz="1600" dirty="0" smtClean="0"/>
              <a:t>and </a:t>
            </a:r>
            <a:r>
              <a:rPr lang="en-US" sz="1600" i="1" dirty="0" smtClean="0"/>
              <a:t>include/</a:t>
            </a:r>
            <a:r>
              <a:rPr lang="en-US" sz="1600" i="1" dirty="0" err="1" smtClean="0"/>
              <a:t>config_c.h</a:t>
            </a:r>
            <a:endParaRPr lang="en-US" sz="1600" i="1" dirty="0"/>
          </a:p>
          <a:p>
            <a:r>
              <a:rPr lang="en-US" sz="1600" dirty="0">
                <a:solidFill>
                  <a:srgbClr val="00B050"/>
                </a:solidFill>
              </a:rPr>
              <a:t>What changes do we need to convert </a:t>
            </a:r>
            <a:r>
              <a:rPr lang="en-US" sz="1600" i="1" dirty="0" err="1">
                <a:solidFill>
                  <a:srgbClr val="00B050"/>
                </a:solidFill>
              </a:rPr>
              <a:t>logger.h</a:t>
            </a:r>
            <a:r>
              <a:rPr lang="en-US" sz="1600" i="1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and </a:t>
            </a:r>
            <a:r>
              <a:rPr lang="en-US" sz="1600" i="1" dirty="0" err="1" smtClean="0">
                <a:solidFill>
                  <a:srgbClr val="00B050"/>
                </a:solidFill>
              </a:rPr>
              <a:t>config.h</a:t>
            </a:r>
            <a:r>
              <a:rPr lang="en-US" sz="1600" i="1" dirty="0" smtClean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to </a:t>
            </a:r>
            <a:r>
              <a:rPr lang="en-US" sz="1600" i="1" dirty="0" err="1">
                <a:solidFill>
                  <a:srgbClr val="00B050"/>
                </a:solidFill>
              </a:rPr>
              <a:t>logger_c.h</a:t>
            </a:r>
            <a:r>
              <a:rPr lang="en-US" sz="1600" i="1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and </a:t>
            </a:r>
            <a:r>
              <a:rPr lang="en-US" sz="1600" i="1" dirty="0" err="1" smtClean="0">
                <a:solidFill>
                  <a:srgbClr val="00B050"/>
                </a:solidFill>
              </a:rPr>
              <a:t>config_c.h</a:t>
            </a:r>
            <a:r>
              <a:rPr lang="en-US" sz="1600" i="1" dirty="0" smtClean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50" y="1022465"/>
            <a:ext cx="5249008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4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Adding a C wrapper to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In C we use </a:t>
            </a:r>
            <a:r>
              <a:rPr lang="en-US" sz="1600" i="1" dirty="0" smtClean="0"/>
              <a:t>__FUNCTION__</a:t>
            </a:r>
            <a:r>
              <a:rPr lang="en-US" sz="1600" dirty="0" smtClean="0"/>
              <a:t> instead of </a:t>
            </a:r>
            <a:r>
              <a:rPr lang="en-US" sz="1600" i="1" dirty="0" smtClean="0"/>
              <a:t>__PRETTY_FUNCTION__</a:t>
            </a:r>
            <a:r>
              <a:rPr lang="en-US" sz="1600" dirty="0" smtClean="0"/>
              <a:t> as C has simple function signatures.</a:t>
            </a:r>
          </a:p>
          <a:p>
            <a:pPr lvl="1"/>
            <a:r>
              <a:rPr lang="en-US" sz="1600" dirty="0" smtClean="0"/>
              <a:t>We do not require code to abbreviate long C++ function names.</a:t>
            </a:r>
          </a:p>
          <a:p>
            <a:r>
              <a:rPr lang="en-US" sz="1600" dirty="0" smtClean="0"/>
              <a:t>C cannot use the C++ </a:t>
            </a:r>
            <a:r>
              <a:rPr lang="en-US" sz="1600" i="1" dirty="0" err="1" smtClean="0"/>
              <a:t>enum</a:t>
            </a:r>
            <a:r>
              <a:rPr lang="en-US" sz="1600" i="1" dirty="0" smtClean="0"/>
              <a:t> class </a:t>
            </a:r>
            <a:r>
              <a:rPr lang="en-US" sz="1600" i="1" dirty="0" err="1" smtClean="0"/>
              <a:t>LogLevel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smtClean="0"/>
              <a:t>Create a simple </a:t>
            </a:r>
            <a:r>
              <a:rPr lang="en-US" sz="1600" i="1" dirty="0" err="1" smtClean="0"/>
              <a:t>enum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LogLevel</a:t>
            </a:r>
            <a:r>
              <a:rPr lang="en-US" sz="1600" i="1" dirty="0" smtClean="0"/>
              <a:t> </a:t>
            </a:r>
            <a:r>
              <a:rPr lang="en-US" sz="1600" dirty="0" smtClean="0"/>
              <a:t>for C.</a:t>
            </a:r>
          </a:p>
          <a:p>
            <a:r>
              <a:rPr lang="en-US" sz="1600" dirty="0" smtClean="0"/>
              <a:t>We do not really need separate macros for each log level.</a:t>
            </a:r>
          </a:p>
          <a:p>
            <a:pPr lvl="1"/>
            <a:r>
              <a:rPr lang="en-US" sz="1600" i="1" dirty="0" smtClean="0"/>
              <a:t>LOG_LINE(demo</a:t>
            </a:r>
            <a:r>
              <a:rPr lang="en-US" sz="1600" i="1" dirty="0"/>
              <a:t>::logger::</a:t>
            </a:r>
            <a:r>
              <a:rPr lang="en-US" sz="1600" i="1" dirty="0" err="1"/>
              <a:t>LogLevel</a:t>
            </a:r>
            <a:r>
              <a:rPr lang="en-US" sz="1600" i="1" dirty="0"/>
              <a:t>::INFO</a:t>
            </a:r>
            <a:r>
              <a:rPr lang="en-US" sz="1600" i="1" dirty="0" smtClean="0"/>
              <a:t>) </a:t>
            </a:r>
            <a:r>
              <a:rPr lang="en-US" sz="1600" dirty="0" smtClean="0"/>
              <a:t>becomes simply </a:t>
            </a:r>
            <a:r>
              <a:rPr lang="en-US" sz="1600" i="1" dirty="0" smtClean="0"/>
              <a:t>LOG(INFO)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C does not support a stream </a:t>
            </a:r>
            <a:r>
              <a:rPr lang="en-US" sz="1600" i="1" dirty="0" smtClean="0"/>
              <a:t>operator&lt;&lt;</a:t>
            </a:r>
            <a:r>
              <a:rPr lang="en-US" sz="1600" dirty="0" smtClean="0"/>
              <a:t> so we need </a:t>
            </a:r>
            <a:r>
              <a:rPr lang="en-US" sz="1600" i="1" dirty="0" err="1" smtClean="0"/>
              <a:t>printf</a:t>
            </a:r>
            <a:r>
              <a:rPr lang="en-US" sz="1600" i="1" dirty="0" smtClean="0"/>
              <a:t>()</a:t>
            </a:r>
            <a:r>
              <a:rPr lang="en-US" sz="1600" dirty="0" smtClean="0"/>
              <a:t> semantics.</a:t>
            </a:r>
          </a:p>
          <a:p>
            <a:pPr marL="11103" indent="0">
              <a:buNone/>
            </a:pPr>
            <a:r>
              <a:rPr lang="en-US" sz="1600" i="1" dirty="0" smtClean="0"/>
              <a:t>    #</a:t>
            </a:r>
            <a:r>
              <a:rPr lang="en-US" sz="1600" i="1" dirty="0"/>
              <a:t>define LOG(__level, </a:t>
            </a:r>
            <a:r>
              <a:rPr lang="en-US" sz="1600" b="1" i="1" dirty="0"/>
              <a:t>__format, </a:t>
            </a:r>
            <a:r>
              <a:rPr lang="en-US" sz="1600" b="1" i="1" dirty="0" smtClean="0"/>
              <a:t>...</a:t>
            </a:r>
            <a:r>
              <a:rPr lang="en-US" sz="1600" i="1" dirty="0" smtClean="0"/>
              <a:t>)</a:t>
            </a:r>
          </a:p>
          <a:p>
            <a:pPr marL="11103" indent="0">
              <a:buNone/>
            </a:pPr>
            <a:r>
              <a:rPr lang="en-US" sz="1600" i="1" dirty="0" smtClean="0"/>
              <a:t>    void </a:t>
            </a:r>
            <a:r>
              <a:rPr lang="en-US" sz="1600" i="1" dirty="0" err="1"/>
              <a:t>log_msg</a:t>
            </a:r>
            <a:r>
              <a:rPr lang="en-US" sz="1600" i="1" dirty="0"/>
              <a:t>(</a:t>
            </a:r>
            <a:r>
              <a:rPr lang="en-US" sz="1600" i="1" dirty="0" err="1"/>
              <a:t>const</a:t>
            </a:r>
            <a:r>
              <a:rPr lang="en-US" sz="1600" i="1" dirty="0"/>
              <a:t> </a:t>
            </a:r>
            <a:r>
              <a:rPr lang="en-US" sz="1600" i="1" dirty="0" err="1"/>
              <a:t>int</a:t>
            </a:r>
            <a:r>
              <a:rPr lang="en-US" sz="1600" i="1" dirty="0"/>
              <a:t> level, </a:t>
            </a:r>
            <a:r>
              <a:rPr lang="en-US" sz="1600" i="1" dirty="0" err="1"/>
              <a:t>const</a:t>
            </a:r>
            <a:r>
              <a:rPr lang="en-US" sz="1600" i="1" dirty="0"/>
              <a:t> char* file, </a:t>
            </a:r>
            <a:r>
              <a:rPr lang="en-US" sz="1600" i="1" dirty="0" err="1"/>
              <a:t>const</a:t>
            </a:r>
            <a:r>
              <a:rPr lang="en-US" sz="1600" i="1" dirty="0"/>
              <a:t> </a:t>
            </a:r>
            <a:r>
              <a:rPr lang="en-US" sz="1600" i="1" dirty="0" err="1"/>
              <a:t>int</a:t>
            </a:r>
            <a:r>
              <a:rPr lang="en-US" sz="1600" i="1" dirty="0"/>
              <a:t> line, </a:t>
            </a:r>
            <a:r>
              <a:rPr lang="en-US" sz="1600" i="1" dirty="0" err="1"/>
              <a:t>const</a:t>
            </a:r>
            <a:r>
              <a:rPr lang="en-US" sz="1600" i="1" dirty="0"/>
              <a:t> char* </a:t>
            </a:r>
            <a:r>
              <a:rPr lang="en-US" sz="1600" i="1" dirty="0" err="1"/>
              <a:t>func</a:t>
            </a:r>
            <a:r>
              <a:rPr lang="en-US" sz="1600" i="1" dirty="0"/>
              <a:t>, </a:t>
            </a:r>
            <a:r>
              <a:rPr lang="en-US" sz="1600" b="1" i="1" dirty="0" err="1"/>
              <a:t>const</a:t>
            </a:r>
            <a:r>
              <a:rPr lang="en-US" sz="1600" b="1" i="1" dirty="0"/>
              <a:t> char* format, </a:t>
            </a:r>
            <a:r>
              <a:rPr lang="en-US" sz="1600" b="1" i="1" dirty="0" smtClean="0"/>
              <a:t>...</a:t>
            </a:r>
            <a:r>
              <a:rPr lang="en-US" sz="1600" i="1" dirty="0" smtClean="0"/>
              <a:t>);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Why use the name </a:t>
            </a:r>
            <a:r>
              <a:rPr lang="en-US" sz="1600" i="1" dirty="0" err="1" smtClean="0">
                <a:solidFill>
                  <a:srgbClr val="00B050"/>
                </a:solidFill>
              </a:rPr>
              <a:t>log_msg</a:t>
            </a:r>
            <a:r>
              <a:rPr lang="en-US" sz="1600" i="1" dirty="0" smtClean="0">
                <a:solidFill>
                  <a:srgbClr val="00B050"/>
                </a:solidFill>
              </a:rPr>
              <a:t>() </a:t>
            </a:r>
            <a:r>
              <a:rPr lang="en-US" sz="1600" dirty="0" smtClean="0">
                <a:solidFill>
                  <a:srgbClr val="00B050"/>
                </a:solidFill>
              </a:rPr>
              <a:t>and not just </a:t>
            </a:r>
            <a:r>
              <a:rPr lang="en-US" sz="1600" i="1" dirty="0" smtClean="0">
                <a:solidFill>
                  <a:srgbClr val="00B050"/>
                </a:solidFill>
              </a:rPr>
              <a:t>log() </a:t>
            </a:r>
            <a:r>
              <a:rPr lang="en-US" sz="1600" dirty="0" smtClean="0">
                <a:solidFill>
                  <a:srgbClr val="00B050"/>
                </a:solidFill>
              </a:rPr>
              <a:t>?</a:t>
            </a:r>
          </a:p>
          <a:p>
            <a:pPr lvl="1"/>
            <a:r>
              <a:rPr lang="en-US" sz="1600" dirty="0" smtClean="0"/>
              <a:t>In C we already have </a:t>
            </a:r>
            <a:r>
              <a:rPr lang="en-US" sz="1600" i="1" dirty="0" smtClean="0"/>
              <a:t>log() </a:t>
            </a:r>
            <a:r>
              <a:rPr lang="en-US" sz="1600" dirty="0" smtClean="0"/>
              <a:t>in the math library and C does not support overloaded functions.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How do we pass the </a:t>
            </a:r>
            <a:r>
              <a:rPr lang="en-IL" sz="1600" i="1" dirty="0" smtClean="0">
                <a:solidFill>
                  <a:srgbClr val="00B050"/>
                </a:solidFill>
              </a:rPr>
              <a:t>…</a:t>
            </a:r>
            <a:r>
              <a:rPr lang="en-US" sz="1600" i="1" dirty="0" smtClean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in the C macro to the function call to </a:t>
            </a:r>
            <a:r>
              <a:rPr lang="en-US" sz="1600" i="1" dirty="0" err="1" smtClean="0">
                <a:solidFill>
                  <a:srgbClr val="00B050"/>
                </a:solidFill>
              </a:rPr>
              <a:t>log_msg</a:t>
            </a:r>
            <a:r>
              <a:rPr lang="en-US" sz="1600" i="1" dirty="0" smtClean="0">
                <a:solidFill>
                  <a:srgbClr val="00B050"/>
                </a:solidFill>
              </a:rPr>
              <a:t>() </a:t>
            </a:r>
            <a:r>
              <a:rPr lang="en-US" sz="1600" dirty="0" smtClean="0">
                <a:solidFill>
                  <a:srgbClr val="00B050"/>
                </a:solidFill>
              </a:rPr>
              <a:t>?</a:t>
            </a:r>
          </a:p>
          <a:p>
            <a:pPr lvl="1"/>
            <a:r>
              <a:rPr lang="en-IL" sz="1600" i="1" dirty="0" smtClean="0"/>
              <a:t>…</a:t>
            </a:r>
            <a:r>
              <a:rPr lang="en-US" sz="1600" i="1" dirty="0" smtClean="0"/>
              <a:t> </a:t>
            </a:r>
            <a:r>
              <a:rPr lang="en-US" sz="1600" dirty="0" smtClean="0"/>
              <a:t>is passed using </a:t>
            </a:r>
            <a:r>
              <a:rPr lang="en-US" sz="1600" i="1" dirty="0" smtClean="0"/>
              <a:t>__VA_ARGS__</a:t>
            </a:r>
          </a:p>
          <a:p>
            <a:pPr lvl="1"/>
            <a:r>
              <a:rPr lang="en-US" sz="1600" dirty="0" smtClean="0"/>
              <a:t>But we cannot insert a comma if there are no additional args so we use </a:t>
            </a:r>
            <a:r>
              <a:rPr lang="en-US" sz="1600" i="1" dirty="0" smtClean="0"/>
              <a:t>__VA__OPT__(</a:t>
            </a:r>
            <a:r>
              <a:rPr lang="en-US" sz="1600" b="1" i="1" dirty="0" smtClean="0"/>
              <a:t>,</a:t>
            </a:r>
            <a:r>
              <a:rPr lang="en-US" sz="1600" i="1" dirty="0" smtClean="0"/>
              <a:t>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947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Adding a C wrapper to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/>
              <a:t>Create the </a:t>
            </a:r>
            <a:r>
              <a:rPr lang="en-US" sz="1600" dirty="0" smtClean="0"/>
              <a:t>C wrapper header </a:t>
            </a:r>
            <a:r>
              <a:rPr lang="en-US" sz="1600" dirty="0"/>
              <a:t>file </a:t>
            </a:r>
            <a:r>
              <a:rPr lang="en-US" sz="1600" i="1" dirty="0" smtClean="0"/>
              <a:t>include/</a:t>
            </a:r>
            <a:r>
              <a:rPr lang="en-US" sz="1600" i="1" dirty="0" err="1" smtClean="0"/>
              <a:t>logger_c.h</a:t>
            </a:r>
            <a:endParaRPr lang="en-US" sz="1600" i="1" dirty="0" smtClean="0"/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ex3c2</a:t>
            </a:r>
          </a:p>
          <a:p>
            <a:pPr marL="11103" indent="0">
              <a:buNone/>
            </a:pPr>
            <a:r>
              <a:rPr lang="en-US" sz="1600" i="1" dirty="0" smtClean="0"/>
              <a:t>    vim </a:t>
            </a:r>
            <a:r>
              <a:rPr lang="en-US" sz="1600" i="1" dirty="0"/>
              <a:t>include/</a:t>
            </a:r>
            <a:r>
              <a:rPr lang="en-US" sz="1600" i="1" dirty="0" err="1"/>
              <a:t>logger_c.h</a:t>
            </a:r>
            <a:endParaRPr lang="en-US" sz="16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14" y="1311782"/>
            <a:ext cx="6733403" cy="49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Adding a C wrapper to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C wrapper header file </a:t>
            </a:r>
            <a:r>
              <a:rPr lang="en-US" sz="1600" i="1" dirty="0" smtClean="0"/>
              <a:t>include/</a:t>
            </a:r>
            <a:r>
              <a:rPr lang="en-US" sz="1600" i="1" dirty="0" err="1" smtClean="0"/>
              <a:t>config_c.h</a:t>
            </a:r>
            <a:endParaRPr lang="en-US" sz="1600" i="1" dirty="0" smtClean="0"/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dirty="0" smtClean="0"/>
          </a:p>
          <a:p>
            <a:r>
              <a:rPr lang="en-US" sz="1600" dirty="0" smtClean="0"/>
              <a:t>Create </a:t>
            </a:r>
            <a:r>
              <a:rPr lang="en-US" sz="1600" dirty="0"/>
              <a:t>the implementation of the </a:t>
            </a:r>
            <a:r>
              <a:rPr lang="en-US" sz="1600" dirty="0" smtClean="0"/>
              <a:t>C wrappers:</a:t>
            </a:r>
          </a:p>
          <a:p>
            <a:pPr lvl="1"/>
            <a:r>
              <a:rPr lang="en-US" sz="1600" i="1" dirty="0" smtClean="0"/>
              <a:t>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/logger_c.cpp</a:t>
            </a:r>
            <a:endParaRPr lang="en-US" sz="1600" i="1" dirty="0"/>
          </a:p>
          <a:p>
            <a:pPr lvl="1"/>
            <a:r>
              <a:rPr lang="en-US" sz="1600" i="1" dirty="0" smtClean="0"/>
              <a:t>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/config_c.cpp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How will you convert between </a:t>
            </a:r>
            <a:r>
              <a:rPr lang="en-US" sz="1800" i="1" dirty="0" err="1" smtClean="0">
                <a:solidFill>
                  <a:srgbClr val="00B050"/>
                </a:solidFill>
              </a:rPr>
              <a:t>int</a:t>
            </a:r>
            <a:r>
              <a:rPr lang="en-US" sz="1800" i="1" dirty="0" smtClean="0">
                <a:solidFill>
                  <a:srgbClr val="00B050"/>
                </a:solidFill>
              </a:rPr>
              <a:t> </a:t>
            </a:r>
            <a:r>
              <a:rPr lang="en-US" sz="1800" dirty="0" smtClean="0">
                <a:solidFill>
                  <a:srgbClr val="00B050"/>
                </a:solidFill>
              </a:rPr>
              <a:t>and </a:t>
            </a:r>
            <a:r>
              <a:rPr lang="en-US" sz="1800" i="1" dirty="0" err="1" smtClean="0">
                <a:solidFill>
                  <a:srgbClr val="00B050"/>
                </a:solidFill>
              </a:rPr>
              <a:t>enum</a:t>
            </a:r>
            <a:r>
              <a:rPr lang="en-US" sz="1800" i="1" dirty="0" smtClean="0">
                <a:solidFill>
                  <a:srgbClr val="00B050"/>
                </a:solidFill>
              </a:rPr>
              <a:t> class </a:t>
            </a:r>
            <a:r>
              <a:rPr lang="en-US" sz="1800" i="1" dirty="0" err="1" smtClean="0">
                <a:solidFill>
                  <a:srgbClr val="00B050"/>
                </a:solidFill>
              </a:rPr>
              <a:t>LogLevel</a:t>
            </a:r>
            <a:r>
              <a:rPr lang="en-US" sz="1800" dirty="0" smtClean="0">
                <a:solidFill>
                  <a:srgbClr val="00B050"/>
                </a:solidFill>
              </a:rPr>
              <a:t> ?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How will you handle exceptions?</a:t>
            </a:r>
            <a:endParaRPr lang="en-US" sz="1800" dirty="0">
              <a:solidFill>
                <a:srgbClr val="00B050"/>
              </a:solidFill>
            </a:endParaRPr>
          </a:p>
          <a:p>
            <a:r>
              <a:rPr lang="en-US" sz="1800" dirty="0" smtClean="0">
                <a:solidFill>
                  <a:srgbClr val="00B050"/>
                </a:solidFill>
              </a:rPr>
              <a:t>How do you handle </a:t>
            </a:r>
            <a:r>
              <a:rPr lang="en-US" sz="1800" dirty="0" err="1" smtClean="0">
                <a:solidFill>
                  <a:srgbClr val="00B050"/>
                </a:solidFill>
              </a:rPr>
              <a:t>variadic</a:t>
            </a:r>
            <a:r>
              <a:rPr lang="en-US" sz="1800" dirty="0" smtClean="0">
                <a:solidFill>
                  <a:srgbClr val="00B050"/>
                </a:solidFill>
              </a:rPr>
              <a:t> arguments?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80" y="1411552"/>
            <a:ext cx="490606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Adding a C wrapper to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</a:t>
            </a:r>
            <a:r>
              <a:rPr lang="en-US" sz="1600" dirty="0"/>
              <a:t>the implementation of </a:t>
            </a:r>
            <a:r>
              <a:rPr lang="en-US" sz="1600" dirty="0" smtClean="0"/>
              <a:t>C wrapper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/logger_c.cpp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ex3c3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192" y="1330036"/>
            <a:ext cx="5457452" cy="50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Adding a C wrapper to a C++ library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01" y="1022465"/>
            <a:ext cx="8557397" cy="51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Adding a C wrapper to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</a:t>
            </a:r>
            <a:r>
              <a:rPr lang="en-US" sz="1600" dirty="0"/>
              <a:t>implementation of the </a:t>
            </a:r>
            <a:r>
              <a:rPr lang="en-US" sz="1600" dirty="0" smtClean="0"/>
              <a:t>C </a:t>
            </a:r>
            <a:r>
              <a:rPr lang="en-US" sz="1600" dirty="0"/>
              <a:t>wrapper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/config_c.cpp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5" y="1465716"/>
            <a:ext cx="4982270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ex3c: Building a C program using </a:t>
            </a:r>
            <a:r>
              <a:rPr lang="en-US" dirty="0" err="1" smtClean="0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Build and run the app:</a:t>
            </a:r>
          </a:p>
          <a:p>
            <a:pPr marL="11103" indent="0">
              <a:buNone/>
            </a:pPr>
            <a:r>
              <a:rPr lang="en-US" sz="1600" i="1" dirty="0" smtClean="0"/>
              <a:t>    cd build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</a:t>
            </a:r>
            <a:r>
              <a:rPr lang="en-US" sz="1600" i="1" dirty="0" err="1" smtClean="0"/>
              <a:t>cmake</a:t>
            </a:r>
            <a:r>
              <a:rPr lang="en-US" sz="1600" i="1" dirty="0" smtClean="0"/>
              <a:t> ..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make</a:t>
            </a:r>
          </a:p>
          <a:p>
            <a:pPr marL="11103" indent="0">
              <a:buNone/>
            </a:pPr>
            <a:r>
              <a:rPr lang="en-US" sz="1600" i="1" dirty="0" smtClean="0"/>
              <a:t>    ./</a:t>
            </a:r>
            <a:r>
              <a:rPr lang="en-US" sz="1600" i="1" dirty="0" err="1" smtClean="0"/>
              <a:t>democ</a:t>
            </a:r>
            <a:endParaRPr lang="en-US" sz="1600" i="1" dirty="0"/>
          </a:p>
          <a:p>
            <a:endParaRPr lang="en-US" sz="1600" i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05" y="2846041"/>
            <a:ext cx="9583487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ex3d: Making a C++ library usable from Fortran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/>
              <a:t>Fortran is also a compiled language.</a:t>
            </a:r>
          </a:p>
          <a:p>
            <a:r>
              <a:rPr lang="en-US" sz="1600" dirty="0" smtClean="0"/>
              <a:t>So the process is similar to C except we create an actual Fortran module.</a:t>
            </a:r>
            <a:endParaRPr lang="en-US" sz="1600" dirty="0"/>
          </a:p>
          <a:p>
            <a:r>
              <a:rPr lang="en-US" sz="1600" dirty="0" smtClean="0"/>
              <a:t>Add </a:t>
            </a:r>
            <a:r>
              <a:rPr lang="en-US" sz="1600" dirty="0"/>
              <a:t>Fortran C wrapper functions (written in C++) (linked into the same shared library).</a:t>
            </a:r>
          </a:p>
          <a:p>
            <a:pPr lvl="1"/>
            <a:r>
              <a:rPr lang="en-US" sz="1400" dirty="0" smtClean="0"/>
              <a:t>The cpp file also requires an </a:t>
            </a:r>
            <a:r>
              <a:rPr lang="en-US" sz="1400" i="1" dirty="0" smtClean="0"/>
              <a:t>extern “C”</a:t>
            </a:r>
            <a:r>
              <a:rPr lang="en-US" sz="1400" dirty="0" smtClean="0"/>
              <a:t> block to prevent C++ name mangling.</a:t>
            </a:r>
          </a:p>
          <a:p>
            <a:pPr lvl="1"/>
            <a:r>
              <a:rPr lang="en-US" sz="1400" dirty="0" smtClean="0"/>
              <a:t>The exported function names have special requirements for Fortran (such as all uppercase).</a:t>
            </a:r>
          </a:p>
          <a:p>
            <a:pPr lvl="1"/>
            <a:r>
              <a:rPr lang="en-US" sz="1400" dirty="0" smtClean="0"/>
              <a:t>A special macro (</a:t>
            </a:r>
            <a:r>
              <a:rPr lang="en-US" sz="1400" i="1" dirty="0" smtClean="0"/>
              <a:t>FC_GLOBAL</a:t>
            </a:r>
            <a:r>
              <a:rPr lang="en-US" sz="1400" dirty="0" smtClean="0"/>
              <a:t>) is used to declare all function names correctly.</a:t>
            </a:r>
          </a:p>
          <a:p>
            <a:pPr lvl="1"/>
            <a:r>
              <a:rPr lang="en-US" sz="1400" dirty="0" smtClean="0"/>
              <a:t>This macro is in the header file </a:t>
            </a:r>
            <a:r>
              <a:rPr lang="en-US" sz="1400" i="1" dirty="0" err="1" smtClean="0"/>
              <a:t>FC.h</a:t>
            </a:r>
            <a:r>
              <a:rPr lang="en-US" sz="1400" i="1" dirty="0" smtClean="0"/>
              <a:t> </a:t>
            </a:r>
            <a:r>
              <a:rPr lang="en-US" sz="1400" dirty="0" smtClean="0"/>
              <a:t>(generated by </a:t>
            </a:r>
            <a:r>
              <a:rPr lang="en-US" sz="1400" dirty="0" err="1" smtClean="0"/>
              <a:t>CMake</a:t>
            </a:r>
            <a:r>
              <a:rPr lang="en-US" sz="1400" dirty="0" smtClean="0"/>
              <a:t>).</a:t>
            </a:r>
          </a:p>
          <a:p>
            <a:pPr lvl="1"/>
            <a:r>
              <a:rPr lang="en-US" sz="1400" dirty="0" smtClean="0"/>
              <a:t>For Fortran subroutines all functions are declared void (return values are passed as arguments).</a:t>
            </a:r>
          </a:p>
          <a:p>
            <a:r>
              <a:rPr lang="en-US" sz="1600" dirty="0" smtClean="0"/>
              <a:t>Additionally </a:t>
            </a:r>
            <a:r>
              <a:rPr lang="en-US" sz="1600" dirty="0"/>
              <a:t>add a Fortran module (written in Fortran) that calls the Fortran C wrapper functions.</a:t>
            </a:r>
          </a:p>
          <a:p>
            <a:pPr lvl="1"/>
            <a:r>
              <a:rPr lang="en-US" sz="1400" dirty="0"/>
              <a:t>The Fortran module itself is just a </a:t>
            </a:r>
            <a:r>
              <a:rPr lang="en-US" sz="1400" dirty="0" smtClean="0"/>
              <a:t>lightweight wrapper.</a:t>
            </a:r>
          </a:p>
          <a:p>
            <a:pPr lvl="1"/>
            <a:r>
              <a:rPr lang="en-US" sz="1400" dirty="0" smtClean="0"/>
              <a:t>It performs some special handling for the fixed-length strings used by Fortran.</a:t>
            </a:r>
          </a:p>
          <a:p>
            <a:pPr lvl="1"/>
            <a:r>
              <a:rPr lang="en-US" sz="1400" dirty="0" smtClean="0"/>
              <a:t>It can perform memory allocation to handle variable-length strings.</a:t>
            </a:r>
            <a:endParaRPr lang="en-US" sz="1400" dirty="0"/>
          </a:p>
          <a:p>
            <a:r>
              <a:rPr lang="en-US" sz="1600" dirty="0"/>
              <a:t>Fortran does not use a header </a:t>
            </a:r>
            <a:r>
              <a:rPr lang="en-US" sz="1600" dirty="0" smtClean="0"/>
              <a:t>file for the wrappers and module.</a:t>
            </a:r>
            <a:endParaRPr lang="en-US" sz="1600" dirty="0"/>
          </a:p>
          <a:p>
            <a:pPr marL="11103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2212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ex1: Writing a simple program in a high-level language (C)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6368310" cy="4751576"/>
          </a:xfrm>
        </p:spPr>
        <p:txBody>
          <a:bodyPr/>
          <a:lstStyle/>
          <a:p>
            <a:r>
              <a:rPr lang="en-US" sz="1600" dirty="0" smtClean="0"/>
              <a:t>Write a simple C program to call the assembled add() function:</a:t>
            </a:r>
          </a:p>
          <a:p>
            <a:pPr marL="11103" indent="0">
              <a:buNone/>
            </a:pPr>
            <a:r>
              <a:rPr lang="en-US" sz="1600" i="1" dirty="0" smtClean="0"/>
              <a:t>    vim </a:t>
            </a:r>
            <a:r>
              <a:rPr lang="en-US" sz="1600" i="1" dirty="0" err="1" smtClean="0"/>
              <a:t>main.c</a:t>
            </a:r>
            <a:endParaRPr lang="en-US" sz="1600" i="1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To illustrate what happens in </a:t>
            </a:r>
            <a:r>
              <a:rPr lang="en-US" sz="1600" dirty="0" err="1" smtClean="0"/>
              <a:t>gcc</a:t>
            </a:r>
            <a:r>
              <a:rPr lang="en-US" sz="1600" dirty="0" smtClean="0"/>
              <a:t> </a:t>
            </a:r>
            <a:r>
              <a:rPr lang="en-US" sz="1600" dirty="0"/>
              <a:t>use the -S option to </a:t>
            </a:r>
            <a:r>
              <a:rPr lang="en-US" sz="1600" dirty="0" smtClean="0"/>
              <a:t>run the C pre-processor to compile </a:t>
            </a:r>
            <a:r>
              <a:rPr lang="en-US" sz="1600" dirty="0" err="1" smtClean="0"/>
              <a:t>main.c</a:t>
            </a:r>
            <a:r>
              <a:rPr lang="en-US" sz="1600" dirty="0" smtClean="0"/>
              <a:t>, but stop immediately after assembly language gen (do not convert to object code) :</a:t>
            </a:r>
          </a:p>
          <a:p>
            <a:pPr marL="160621" lvl="1" indent="0">
              <a:buNone/>
            </a:pPr>
            <a:r>
              <a:rPr lang="en-US" sz="1600" i="1" dirty="0" smtClean="0"/>
              <a:t>   </a:t>
            </a:r>
            <a:r>
              <a:rPr lang="en-US" sz="1600" i="1" dirty="0" err="1" smtClean="0"/>
              <a:t>gcc</a:t>
            </a:r>
            <a:r>
              <a:rPr lang="en-US" sz="1600" i="1" dirty="0" smtClean="0"/>
              <a:t> -S -c </a:t>
            </a:r>
            <a:r>
              <a:rPr lang="en-US" sz="1600" i="1" dirty="0" err="1" smtClean="0"/>
              <a:t>main.c</a:t>
            </a:r>
            <a:r>
              <a:rPr lang="en-US" sz="1600" i="1" dirty="0" smtClean="0"/>
              <a:t> -o </a:t>
            </a:r>
            <a:r>
              <a:rPr lang="en-US" sz="1600" i="1" dirty="0" err="1" smtClean="0"/>
              <a:t>main.s</a:t>
            </a:r>
            <a:endParaRPr lang="en-US" sz="1600" i="1" dirty="0" smtClean="0"/>
          </a:p>
          <a:p>
            <a:r>
              <a:rPr lang="en-US" sz="1600" i="1" dirty="0" smtClean="0"/>
              <a:t>vim </a:t>
            </a:r>
            <a:r>
              <a:rPr lang="en-US" sz="1600" i="1" dirty="0" err="1" smtClean="0"/>
              <a:t>main.s</a:t>
            </a:r>
            <a:endParaRPr lang="en-US" sz="1600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54" y="1345784"/>
            <a:ext cx="2524477" cy="1695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509" y="3041471"/>
            <a:ext cx="2353003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ex3d: Writing a Fortran module using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/>
              <a:t>Update the top-level CMakeLists.txt file to </a:t>
            </a:r>
            <a:r>
              <a:rPr lang="en-US" sz="1600" dirty="0" smtClean="0"/>
              <a:t>support Fortran in addition to C++ and C: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err="1"/>
              <a:t>git</a:t>
            </a:r>
            <a:r>
              <a:rPr lang="en-US" sz="1600" i="1" dirty="0"/>
              <a:t> checkout </a:t>
            </a:r>
            <a:r>
              <a:rPr lang="en-US" sz="1600" i="1" dirty="0" smtClean="0"/>
              <a:t>ex3d</a:t>
            </a:r>
            <a:endParaRPr lang="en-US" sz="1600" i="1" dirty="0"/>
          </a:p>
          <a:p>
            <a:pPr marL="11103" indent="0">
              <a:buNone/>
            </a:pPr>
            <a:r>
              <a:rPr lang="en-US" sz="1600" i="1" dirty="0"/>
              <a:t>    vim CMakeLists.txt</a:t>
            </a:r>
          </a:p>
          <a:p>
            <a:pPr lvl="1"/>
            <a:r>
              <a:rPr lang="en-US" sz="1400" dirty="0" smtClean="0"/>
              <a:t>Enable the language Fortran and tell the Fortran compiler where to find Fortran modules: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600" dirty="0" smtClean="0"/>
              <a:t>Update the C++ library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/CMakeLists.txt</a:t>
            </a:r>
            <a:r>
              <a:rPr lang="en-US" sz="1600" dirty="0" smtClean="0"/>
              <a:t> to:</a:t>
            </a:r>
          </a:p>
          <a:p>
            <a:pPr lvl="1"/>
            <a:r>
              <a:rPr lang="en-US" sz="1400" dirty="0" smtClean="0"/>
              <a:t>Include the Fortran C interface.</a:t>
            </a:r>
          </a:p>
          <a:p>
            <a:pPr lvl="1"/>
            <a:r>
              <a:rPr lang="en-US" sz="1400" dirty="0" smtClean="0"/>
              <a:t>Generate a macro header file to help declare Fortran style function names.</a:t>
            </a:r>
          </a:p>
          <a:p>
            <a:pPr lvl="1"/>
            <a:r>
              <a:rPr lang="en-US" sz="1400" dirty="0" smtClean="0"/>
              <a:t>Also compile Fortran source code (*.f90) in addition to *.cpp.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1" y="2292727"/>
            <a:ext cx="5087060" cy="400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81" y="4172318"/>
            <a:ext cx="452500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4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ex3d: Writing a Fortran module using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pPr marL="179244"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Create a convenience header file to define a simple LOGGER macro in </a:t>
            </a:r>
            <a:r>
              <a:rPr lang="en-US" sz="1600" i="1" dirty="0" smtClean="0"/>
              <a:t>include/</a:t>
            </a:r>
            <a:r>
              <a:rPr lang="en-US" sz="1600" i="1" dirty="0" err="1" smtClean="0"/>
              <a:t>logger_f.h</a:t>
            </a:r>
            <a:endParaRPr lang="en-US" sz="1600" i="1" dirty="0"/>
          </a:p>
          <a:p>
            <a:pPr marL="179244"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1" dirty="0" smtClean="0"/>
              <a:t>Note:</a:t>
            </a:r>
          </a:p>
          <a:p>
            <a:pPr marL="948179" lvl="2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No </a:t>
            </a:r>
            <a:r>
              <a:rPr lang="en-US" sz="1400" dirty="0"/>
              <a:t>header file is </a:t>
            </a:r>
            <a:r>
              <a:rPr lang="en-US" sz="1400" dirty="0" smtClean="0"/>
              <a:t>required </a:t>
            </a:r>
            <a:r>
              <a:rPr lang="en-US" sz="1400" dirty="0"/>
              <a:t>for </a:t>
            </a:r>
            <a:r>
              <a:rPr lang="en-US" sz="1400" dirty="0" smtClean="0"/>
              <a:t>Fortran, but this macro is useful.</a:t>
            </a:r>
          </a:p>
          <a:p>
            <a:pPr marL="948179" lvl="2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Fortran does not support </a:t>
            </a:r>
            <a:r>
              <a:rPr lang="en-US" sz="1400" i="1" dirty="0"/>
              <a:t>-</a:t>
            </a:r>
            <a:r>
              <a:rPr lang="en-US" sz="1400" i="1" dirty="0" err="1" smtClean="0"/>
              <a:t>fmacro</a:t>
            </a:r>
            <a:r>
              <a:rPr lang="en-US" sz="1400" i="1" dirty="0" smtClean="0"/>
              <a:t>-prefix-map </a:t>
            </a:r>
            <a:r>
              <a:rPr lang="en-US" sz="1400" dirty="0" smtClean="0"/>
              <a:t>for </a:t>
            </a:r>
            <a:r>
              <a:rPr lang="en-US" sz="1400" i="1" dirty="0" smtClean="0"/>
              <a:t>__FILE__</a:t>
            </a:r>
            <a:r>
              <a:rPr lang="en-US" sz="1400" dirty="0" smtClean="0"/>
              <a:t>.</a:t>
            </a:r>
          </a:p>
          <a:p>
            <a:pPr marL="948179" lvl="2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Fortran does not support </a:t>
            </a:r>
            <a:r>
              <a:rPr lang="en-US" sz="1400" i="1" dirty="0" smtClean="0"/>
              <a:t>__FUNCTION__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40" y="2776053"/>
            <a:ext cx="4887007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ex3d: Writing a Fortran module using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Fortran bindings (Fortran C wrapper) for our C++ library.</a:t>
            </a:r>
          </a:p>
          <a:p>
            <a:pPr marL="160621" lvl="1" indent="0">
              <a:buNone/>
            </a:pPr>
            <a:r>
              <a:rPr lang="en-US" sz="1600" i="1" dirty="0" smtClean="0"/>
              <a:t>    vim 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/fc_mixedlang.cpp</a:t>
            </a:r>
            <a:endParaRPr lang="en-US" sz="1400" dirty="0" smtClean="0"/>
          </a:p>
          <a:p>
            <a:pPr marL="11103" indent="0">
              <a:buNone/>
            </a:pPr>
            <a:endParaRPr lang="en-US" sz="16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86" y="1801562"/>
            <a:ext cx="553479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ex3d: Writing a Fortran module using a C++ library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07" y="1022465"/>
            <a:ext cx="5024754" cy="2842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44" y="1022466"/>
            <a:ext cx="5796283" cy="37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ex3d: Writing a Fortran module using a C++ library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1" y="1034555"/>
            <a:ext cx="5418553" cy="2897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156" y="1022466"/>
            <a:ext cx="5379659" cy="34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ex3d: Writing a Fortran module using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actual Fortran module for our C++ library.</a:t>
            </a:r>
          </a:p>
          <a:p>
            <a:pPr marL="160621" lvl="1" indent="0">
              <a:buNone/>
            </a:pPr>
            <a:r>
              <a:rPr lang="en-US" sz="1600" i="1" dirty="0" smtClean="0"/>
              <a:t>    vim src/</a:t>
            </a:r>
            <a:r>
              <a:rPr lang="en-US" sz="1600" i="1" dirty="0" err="1" smtClean="0"/>
              <a:t>mixedlang_lib</a:t>
            </a:r>
            <a:r>
              <a:rPr lang="en-US" sz="1600" i="1" dirty="0" smtClean="0"/>
              <a:t>/mixedlang_mod.f90</a:t>
            </a:r>
            <a:endParaRPr lang="en-US" sz="1400" dirty="0" smtClean="0"/>
          </a:p>
          <a:p>
            <a:pPr marL="11103" indent="0">
              <a:buNone/>
            </a:pP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5" y="1713530"/>
            <a:ext cx="4858428" cy="3962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989" y="1022465"/>
            <a:ext cx="4554568" cy="520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ex3d: Writing a Fortran </a:t>
            </a:r>
            <a:r>
              <a:rPr lang="en-US" dirty="0" smtClean="0"/>
              <a:t>program using </a:t>
            </a:r>
            <a:r>
              <a:rPr lang="en-US" dirty="0"/>
              <a:t>a </a:t>
            </a:r>
            <a:r>
              <a:rPr lang="en-US" dirty="0" smtClean="0"/>
              <a:t>C</a:t>
            </a:r>
            <a:r>
              <a:rPr lang="en-US" dirty="0"/>
              <a:t>++ </a:t>
            </a:r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a Fortran demo app to use the C++ logger and config library via the Fortran module.</a:t>
            </a:r>
          </a:p>
          <a:p>
            <a:r>
              <a:rPr lang="en-US" sz="1600" dirty="0" smtClean="0"/>
              <a:t>Update the </a:t>
            </a:r>
            <a:r>
              <a:rPr lang="en-US" sz="1600" i="1" dirty="0" smtClean="0"/>
              <a:t>apps/CMakeLists.txt </a:t>
            </a:r>
            <a:r>
              <a:rPr lang="en-US" sz="1600" dirty="0" smtClean="0"/>
              <a:t>file to add the new Fortran app: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55" y="1824830"/>
            <a:ext cx="8259328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ex3d: Writing a Fortran </a:t>
            </a:r>
            <a:r>
              <a:rPr lang="en-US" dirty="0" smtClean="0"/>
              <a:t>program using </a:t>
            </a:r>
            <a:r>
              <a:rPr lang="en-US" dirty="0"/>
              <a:t>a </a:t>
            </a:r>
            <a:r>
              <a:rPr lang="en-US" dirty="0" smtClean="0"/>
              <a:t>C</a:t>
            </a:r>
            <a:r>
              <a:rPr lang="en-US" dirty="0"/>
              <a:t>++ </a:t>
            </a:r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app </a:t>
            </a:r>
            <a:r>
              <a:rPr lang="en-US" sz="1600" i="1" dirty="0" smtClean="0"/>
              <a:t>apps/demo.F90</a:t>
            </a:r>
          </a:p>
          <a:p>
            <a:pPr marL="11103" indent="0">
              <a:buNone/>
            </a:pPr>
            <a:endParaRPr lang="en-US" sz="1600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26" y="1379042"/>
            <a:ext cx="718285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ex3d: Writing a Fortran module using a C++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Now build our project:</a:t>
            </a:r>
          </a:p>
          <a:p>
            <a:pPr marL="160621" lvl="1" indent="0">
              <a:buNone/>
            </a:pPr>
            <a:r>
              <a:rPr lang="en-US" sz="1600" i="1" dirty="0" smtClean="0"/>
              <a:t>    cd build</a:t>
            </a:r>
          </a:p>
          <a:p>
            <a:pPr marL="160621" lvl="1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</a:t>
            </a:r>
            <a:r>
              <a:rPr lang="en-US" sz="1600" i="1" dirty="0" err="1" smtClean="0"/>
              <a:t>cmake</a:t>
            </a:r>
            <a:r>
              <a:rPr lang="en-US" sz="1600" i="1" dirty="0" smtClean="0"/>
              <a:t> ..</a:t>
            </a:r>
          </a:p>
          <a:p>
            <a:pPr marL="160621" lvl="1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make</a:t>
            </a:r>
          </a:p>
          <a:p>
            <a:r>
              <a:rPr lang="en-US" sz="1600" dirty="0"/>
              <a:t>The lib directory now contains the built </a:t>
            </a:r>
            <a:r>
              <a:rPr lang="en-US" sz="1600" dirty="0" smtClean="0"/>
              <a:t>Fortran module as well as the C++ library:</a:t>
            </a:r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Run the program:</a:t>
            </a:r>
          </a:p>
          <a:p>
            <a:pPr marL="11103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i="1" dirty="0" smtClean="0"/>
              <a:t>./</a:t>
            </a:r>
            <a:r>
              <a:rPr lang="en-US" sz="1600" i="1" dirty="0" err="1" smtClean="0"/>
              <a:t>demof</a:t>
            </a:r>
            <a:endParaRPr lang="en-US" sz="1600" i="1" dirty="0"/>
          </a:p>
          <a:p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4" y="2688620"/>
            <a:ext cx="1314633" cy="400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24" y="3987559"/>
            <a:ext cx="885948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Making a C++ library usable from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Unlike the other languages Python is an interpretive language.</a:t>
            </a:r>
          </a:p>
          <a:p>
            <a:pPr lvl="1"/>
            <a:r>
              <a:rPr lang="en-US" sz="1400" dirty="0" smtClean="0"/>
              <a:t>The interpreter front end interprets a Python script and converts it to </a:t>
            </a:r>
            <a:r>
              <a:rPr lang="en-US" sz="1400" u="sng" dirty="0" smtClean="0"/>
              <a:t>byte code</a:t>
            </a:r>
            <a:r>
              <a:rPr lang="en-US" sz="1400" dirty="0" smtClean="0"/>
              <a:t> at runtime.</a:t>
            </a:r>
          </a:p>
          <a:p>
            <a:pPr lvl="1"/>
            <a:r>
              <a:rPr lang="en-US" sz="1400" dirty="0" smtClean="0"/>
              <a:t>The </a:t>
            </a:r>
            <a:r>
              <a:rPr lang="en-US" sz="1400" dirty="0"/>
              <a:t>byte code for </a:t>
            </a:r>
            <a:r>
              <a:rPr lang="en-US" sz="1400" i="1" dirty="0"/>
              <a:t>some_module.py </a:t>
            </a:r>
            <a:r>
              <a:rPr lang="en-US" sz="1400" dirty="0"/>
              <a:t>is cached in the file </a:t>
            </a:r>
            <a:r>
              <a:rPr lang="en-US" sz="1400" i="1" dirty="0" err="1"/>
              <a:t>some_module.pyc</a:t>
            </a:r>
            <a:r>
              <a:rPr lang="en-US" sz="1400" dirty="0"/>
              <a:t>.</a:t>
            </a:r>
            <a:endParaRPr lang="en-US" sz="1400" dirty="0" smtClean="0"/>
          </a:p>
          <a:p>
            <a:pPr lvl="1"/>
            <a:r>
              <a:rPr lang="en-US" sz="1400" dirty="0" smtClean="0"/>
              <a:t>At the core of the interpreter is the PVM (Python Virtual Machine) that executes the byte code by calling functions in the Python runtime library.</a:t>
            </a:r>
          </a:p>
          <a:p>
            <a:r>
              <a:rPr lang="en-US" sz="1600" dirty="0" smtClean="0"/>
              <a:t>For example, running </a:t>
            </a:r>
            <a:r>
              <a:rPr lang="en-US" sz="1600" i="1" dirty="0" smtClean="0"/>
              <a:t>python3 </a:t>
            </a:r>
            <a:r>
              <a:rPr lang="en-US" sz="1600" dirty="0" smtClean="0"/>
              <a:t>from the CLI, compiling some byte code, and disassembling it: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75" y="2752867"/>
            <a:ext cx="4686954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7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ex1: Writing a simple program in a high-level language (C)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Compile </a:t>
            </a:r>
            <a:r>
              <a:rPr lang="en-US" sz="1600" dirty="0" err="1" smtClean="0"/>
              <a:t>main.s</a:t>
            </a:r>
            <a:r>
              <a:rPr lang="en-US" sz="1600" dirty="0" smtClean="0"/>
              <a:t> into object code in </a:t>
            </a:r>
            <a:r>
              <a:rPr lang="en-US" sz="1600" dirty="0" err="1" smtClean="0"/>
              <a:t>main.o</a:t>
            </a:r>
            <a:r>
              <a:rPr lang="en-US" sz="1600" dirty="0" smtClean="0"/>
              <a:t>: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gcc</a:t>
            </a:r>
            <a:r>
              <a:rPr lang="en-US" sz="1600" i="1" dirty="0" smtClean="0"/>
              <a:t> -c </a:t>
            </a:r>
            <a:r>
              <a:rPr lang="en-US" sz="1600" i="1" dirty="0" err="1" smtClean="0"/>
              <a:t>main.s</a:t>
            </a:r>
            <a:r>
              <a:rPr lang="en-US" sz="1600" i="1" dirty="0" smtClean="0"/>
              <a:t> -o </a:t>
            </a:r>
            <a:r>
              <a:rPr lang="en-US" sz="1600" i="1" dirty="0" err="1" smtClean="0"/>
              <a:t>main.o</a:t>
            </a:r>
            <a:endParaRPr lang="en-US" sz="1600" i="1" dirty="0" smtClean="0"/>
          </a:p>
          <a:p>
            <a:r>
              <a:rPr lang="en-US" sz="1600" dirty="0" smtClean="0"/>
              <a:t>View </a:t>
            </a:r>
            <a:r>
              <a:rPr lang="en-US" sz="1600" dirty="0"/>
              <a:t>symbols in </a:t>
            </a:r>
            <a:r>
              <a:rPr lang="en-US" sz="1600" dirty="0" err="1" smtClean="0"/>
              <a:t>main.o</a:t>
            </a:r>
            <a:r>
              <a:rPr lang="en-US" sz="1600" dirty="0"/>
              <a:t>:</a:t>
            </a:r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</a:t>
            </a:r>
            <a:r>
              <a:rPr lang="en-US" sz="1600" i="1" dirty="0" err="1" smtClean="0"/>
              <a:t>main.o</a:t>
            </a:r>
            <a:endParaRPr lang="en-US" sz="1600" i="1" dirty="0" smtClean="0"/>
          </a:p>
          <a:p>
            <a:pPr marL="11103" indent="0">
              <a:buNone/>
            </a:pPr>
            <a:endParaRPr lang="en-US" sz="1600" i="1" dirty="0" smtClean="0"/>
          </a:p>
          <a:p>
            <a:r>
              <a:rPr lang="en-US" sz="1600" dirty="0" smtClean="0"/>
              <a:t>Link </a:t>
            </a:r>
            <a:r>
              <a:rPr lang="en-US" sz="1600" dirty="0" err="1" smtClean="0"/>
              <a:t>main.o</a:t>
            </a:r>
            <a:r>
              <a:rPr lang="en-US" sz="1600" dirty="0" smtClean="0"/>
              <a:t> and </a:t>
            </a:r>
            <a:r>
              <a:rPr lang="en-US" sz="1600" dirty="0" err="1" smtClean="0"/>
              <a:t>add.o</a:t>
            </a:r>
            <a:r>
              <a:rPr lang="en-US" sz="1600" dirty="0" smtClean="0"/>
              <a:t> into executable named demo1: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gcc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main.o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add.o</a:t>
            </a:r>
            <a:r>
              <a:rPr lang="en-US" sz="1600" i="1" dirty="0" smtClean="0"/>
              <a:t> </a:t>
            </a:r>
            <a:r>
              <a:rPr lang="en-US" sz="1600" i="1" dirty="0"/>
              <a:t>-</a:t>
            </a:r>
            <a:r>
              <a:rPr lang="en-US" sz="1600" i="1" dirty="0" smtClean="0"/>
              <a:t>o demo1</a:t>
            </a:r>
          </a:p>
          <a:p>
            <a:r>
              <a:rPr lang="en-US" sz="1600" dirty="0"/>
              <a:t>View symbols in </a:t>
            </a:r>
            <a:r>
              <a:rPr lang="en-US" sz="1600" dirty="0" smtClean="0"/>
              <a:t>demo1: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demo1</a:t>
            </a:r>
            <a:endParaRPr lang="en-US" sz="1600" i="1" dirty="0"/>
          </a:p>
          <a:p>
            <a:pPr marL="11103" indent="0">
              <a:buNone/>
            </a:pPr>
            <a:endParaRPr lang="en-US" sz="1600" dirty="0" smtClean="0"/>
          </a:p>
          <a:p>
            <a:pPr marL="11103" indent="0">
              <a:buNone/>
            </a:pPr>
            <a:endParaRPr lang="en-US" sz="1600" dirty="0"/>
          </a:p>
          <a:p>
            <a:pPr marL="11103" indent="0">
              <a:buNone/>
            </a:pPr>
            <a:endParaRPr lang="en-US" sz="1600" dirty="0" smtClean="0"/>
          </a:p>
          <a:p>
            <a:r>
              <a:rPr lang="en-US" sz="1600" dirty="0" smtClean="0"/>
              <a:t>Run the program:</a:t>
            </a:r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./demo1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3" y="1956263"/>
            <a:ext cx="2238687" cy="571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26" y="3603178"/>
            <a:ext cx="3277057" cy="1095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065" y="5459249"/>
            <a:ext cx="724001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2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Making a C++ library usable from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However Python modules can also be written in a compiled language like C or C++.</a:t>
            </a:r>
          </a:p>
          <a:p>
            <a:pPr lvl="1"/>
            <a:r>
              <a:rPr lang="en-US" sz="1400" dirty="0" smtClean="0"/>
              <a:t>We use the Python C API to write Python code in C or C++.</a:t>
            </a:r>
          </a:p>
          <a:p>
            <a:pPr lvl="1"/>
            <a:r>
              <a:rPr lang="en-US" sz="1400" dirty="0" smtClean="0"/>
              <a:t>A python module could be:</a:t>
            </a:r>
          </a:p>
          <a:p>
            <a:pPr lvl="2"/>
            <a:r>
              <a:rPr lang="en-US" sz="1400" dirty="0" smtClean="0"/>
              <a:t>a file </a:t>
            </a:r>
            <a:r>
              <a:rPr lang="en-US" sz="1400" i="1" dirty="0" smtClean="0"/>
              <a:t>some_module.py</a:t>
            </a:r>
          </a:p>
          <a:p>
            <a:pPr lvl="2"/>
            <a:r>
              <a:rPr lang="en-US" sz="1400" dirty="0" smtClean="0"/>
              <a:t>a directory named </a:t>
            </a:r>
            <a:r>
              <a:rPr lang="en-US" sz="1400" i="1" dirty="0" err="1" smtClean="0"/>
              <a:t>some_module</a:t>
            </a:r>
            <a:endParaRPr lang="en-US" sz="1400" i="1" dirty="0" smtClean="0"/>
          </a:p>
          <a:p>
            <a:pPr lvl="2"/>
            <a:r>
              <a:rPr lang="en-US" sz="1400" dirty="0" smtClean="0"/>
              <a:t>A zip file named </a:t>
            </a:r>
            <a:r>
              <a:rPr lang="en-US" sz="1400" i="1" dirty="0" smtClean="0"/>
              <a:t>some_module.zip</a:t>
            </a:r>
          </a:p>
          <a:p>
            <a:pPr lvl="2"/>
            <a:r>
              <a:rPr lang="en-US" sz="1400" dirty="0" smtClean="0"/>
              <a:t>A shared library named </a:t>
            </a:r>
            <a:r>
              <a:rPr lang="en-US" sz="1400" i="1" dirty="0" smtClean="0"/>
              <a:t>some_module.so</a:t>
            </a:r>
          </a:p>
          <a:p>
            <a:r>
              <a:rPr lang="en-US" sz="1600" dirty="0" smtClean="0"/>
              <a:t>Adding a Python module (written in C++) that makes use of the C++ library code:</a:t>
            </a:r>
          </a:p>
          <a:p>
            <a:pPr lvl="1"/>
            <a:r>
              <a:rPr lang="en-US" sz="1400" dirty="0" smtClean="0"/>
              <a:t>The Python module is a wrapper for the C++ code but the functions are a lot more complex.</a:t>
            </a:r>
          </a:p>
          <a:p>
            <a:pPr lvl="1"/>
            <a:r>
              <a:rPr lang="en-US" sz="1400" dirty="0" smtClean="0"/>
              <a:t>The module is linked into a separate shared library (that itself links to the main C++ library).</a:t>
            </a:r>
          </a:p>
          <a:p>
            <a:pPr lvl="1"/>
            <a:r>
              <a:rPr lang="en-US" sz="1400" dirty="0" smtClean="0"/>
              <a:t>The module library does not use the standard library naming convention of </a:t>
            </a:r>
            <a:r>
              <a:rPr lang="en-US" sz="1400" i="1" dirty="0" smtClean="0"/>
              <a:t>lib&lt;</a:t>
            </a:r>
            <a:r>
              <a:rPr lang="en-US" sz="1400" i="1" dirty="0" err="1" smtClean="0"/>
              <a:t>lib_name</a:t>
            </a:r>
            <a:r>
              <a:rPr lang="en-US" sz="1400" i="1" dirty="0" smtClean="0"/>
              <a:t>&gt;.so</a:t>
            </a:r>
            <a:r>
              <a:rPr lang="en-US" sz="1400" dirty="0" smtClean="0"/>
              <a:t>.</a:t>
            </a:r>
          </a:p>
          <a:p>
            <a:pPr lvl="2"/>
            <a:r>
              <a:rPr lang="en-US" sz="1400" dirty="0" smtClean="0"/>
              <a:t>There is no </a:t>
            </a:r>
            <a:r>
              <a:rPr lang="en-US" sz="1400" i="1" dirty="0" smtClean="0"/>
              <a:t>lib </a:t>
            </a:r>
            <a:r>
              <a:rPr lang="en-US" sz="1400" dirty="0" smtClean="0"/>
              <a:t>prefix </a:t>
            </a:r>
            <a:r>
              <a:rPr lang="en-IL" sz="1400" dirty="0" smtClean="0"/>
              <a:t>–</a:t>
            </a:r>
            <a:r>
              <a:rPr lang="en-US" sz="1400" dirty="0" smtClean="0"/>
              <a:t> the library is simply named </a:t>
            </a:r>
            <a:r>
              <a:rPr lang="en-US" sz="1400" i="1" dirty="0" smtClean="0"/>
              <a:t>&lt;module&gt;.so</a:t>
            </a:r>
            <a:r>
              <a:rPr lang="en-US" sz="1400" dirty="0" smtClean="0"/>
              <a:t>.</a:t>
            </a:r>
          </a:p>
          <a:p>
            <a:pPr lvl="1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967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C API and </a:t>
            </a:r>
            <a:r>
              <a:rPr lang="en-US" dirty="0" err="1" smtClean="0"/>
              <a:t>PyObject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The Python runtime is exposed through the Python C API (</a:t>
            </a:r>
            <a:r>
              <a:rPr lang="en-US" sz="1600" dirty="0" err="1" smtClean="0"/>
              <a:t>CPython</a:t>
            </a:r>
            <a:r>
              <a:rPr lang="en-US" sz="1600" dirty="0"/>
              <a:t>)</a:t>
            </a:r>
            <a:r>
              <a:rPr lang="en-US" sz="1600" dirty="0" smtClean="0"/>
              <a:t>.</a:t>
            </a:r>
          </a:p>
          <a:p>
            <a:r>
              <a:rPr lang="en-US" sz="1600" u="sng" dirty="0" smtClean="0"/>
              <a:t>All</a:t>
            </a:r>
            <a:r>
              <a:rPr lang="en-US" sz="1600" dirty="0" smtClean="0"/>
              <a:t> objects in Python derive from the base type of </a:t>
            </a:r>
            <a:r>
              <a:rPr lang="en-US" sz="1600" i="1" dirty="0" err="1" smtClean="0"/>
              <a:t>PyObject</a:t>
            </a:r>
            <a:r>
              <a:rPr lang="en-US" sz="1600" dirty="0" smtClean="0"/>
              <a:t>.</a:t>
            </a:r>
          </a:p>
          <a:p>
            <a:pPr lvl="1"/>
            <a:endParaRPr lang="en-US" sz="1400" b="1" dirty="0" smtClean="0"/>
          </a:p>
          <a:p>
            <a:pPr lvl="1"/>
            <a:endParaRPr lang="en-US" sz="1400" b="1" dirty="0"/>
          </a:p>
          <a:p>
            <a:pPr lvl="1"/>
            <a:endParaRPr lang="en-US" sz="1400" b="1" dirty="0" smtClean="0"/>
          </a:p>
          <a:p>
            <a:pPr lvl="1"/>
            <a:endParaRPr lang="en-US" sz="1400" b="1" dirty="0"/>
          </a:p>
          <a:p>
            <a:pPr lvl="1"/>
            <a:r>
              <a:rPr lang="en-US" sz="1400" b="1" dirty="0" smtClean="0"/>
              <a:t>Note:</a:t>
            </a:r>
            <a:r>
              <a:rPr lang="en-US" sz="1400" dirty="0" smtClean="0"/>
              <a:t> This is a C API and not C++ but you can think of Python objects as being classes.</a:t>
            </a:r>
          </a:p>
          <a:p>
            <a:pPr lvl="1"/>
            <a:r>
              <a:rPr lang="en-US" sz="1400" dirty="0" smtClean="0"/>
              <a:t>The members of a Python object reside at the start of allocated memory just as in C++.</a:t>
            </a:r>
          </a:p>
          <a:p>
            <a:pPr lvl="1"/>
            <a:r>
              <a:rPr lang="en-US" sz="1400" dirty="0" smtClean="0"/>
              <a:t>A </a:t>
            </a:r>
            <a:r>
              <a:rPr lang="en-US" sz="1400" i="1" dirty="0" err="1" smtClean="0"/>
              <a:t>PyObject</a:t>
            </a:r>
            <a:r>
              <a:rPr lang="en-US" sz="1400" i="1" dirty="0" smtClean="0"/>
              <a:t> </a:t>
            </a:r>
            <a:r>
              <a:rPr lang="en-US" sz="1400" dirty="0" smtClean="0"/>
              <a:t>holds just the object </a:t>
            </a:r>
            <a:r>
              <a:rPr lang="en-US" sz="1400" u="sng" dirty="0" smtClean="0"/>
              <a:t>reference count</a:t>
            </a:r>
            <a:r>
              <a:rPr lang="en-US" sz="1400" dirty="0" smtClean="0"/>
              <a:t> and a pointer to the corresponding type object.</a:t>
            </a:r>
          </a:p>
          <a:p>
            <a:pPr lvl="1"/>
            <a:r>
              <a:rPr lang="en-US" sz="1400" dirty="0" smtClean="0"/>
              <a:t>Every pointer to a Python object can be cast to a </a:t>
            </a:r>
            <a:r>
              <a:rPr lang="en-US" sz="1400" i="1" dirty="0" err="1" smtClean="0"/>
              <a:t>PyObject</a:t>
            </a:r>
            <a:r>
              <a:rPr lang="en-US" sz="1400" i="1" dirty="0" smtClean="0"/>
              <a:t>*</a:t>
            </a:r>
            <a:r>
              <a:rPr lang="en-US" sz="1400" dirty="0" smtClean="0"/>
              <a:t>.</a:t>
            </a:r>
          </a:p>
          <a:p>
            <a:r>
              <a:rPr lang="en-US" sz="1600" dirty="0" smtClean="0"/>
              <a:t>This means that even a basic type such as a </a:t>
            </a:r>
            <a:r>
              <a:rPr lang="en-US" sz="1600" i="1" dirty="0" smtClean="0"/>
              <a:t>Boolean </a:t>
            </a:r>
            <a:r>
              <a:rPr lang="en-US" sz="1600" dirty="0" smtClean="0"/>
              <a:t>or </a:t>
            </a:r>
            <a:r>
              <a:rPr lang="en-US" sz="1600" i="1" dirty="0" smtClean="0"/>
              <a:t>Integer </a:t>
            </a:r>
            <a:r>
              <a:rPr lang="en-US" sz="1600" dirty="0" smtClean="0"/>
              <a:t>is a </a:t>
            </a:r>
            <a:r>
              <a:rPr lang="en-US" sz="1600" i="1" dirty="0" err="1" smtClean="0"/>
              <a:t>PyObject</a:t>
            </a:r>
            <a:r>
              <a:rPr lang="en-US" sz="1600" i="1" dirty="0" smtClean="0"/>
              <a:t> </a:t>
            </a:r>
            <a:r>
              <a:rPr lang="en-US" sz="1600" dirty="0" smtClean="0"/>
              <a:t>and has a reference count.</a:t>
            </a:r>
          </a:p>
          <a:p>
            <a:pPr lvl="1"/>
            <a:r>
              <a:rPr lang="en-US" sz="1400" dirty="0" smtClean="0"/>
              <a:t>For example a basic Python array of a million integers would hold a million reference counts.</a:t>
            </a:r>
          </a:p>
          <a:p>
            <a:pPr lvl="1"/>
            <a:r>
              <a:rPr lang="en-US" sz="1400" dirty="0" smtClean="0"/>
              <a:t>Python is </a:t>
            </a:r>
            <a:r>
              <a:rPr lang="en-US" sz="1400" u="sng" dirty="0" smtClean="0"/>
              <a:t>very</a:t>
            </a:r>
            <a:r>
              <a:rPr lang="en-US" sz="1400" dirty="0" smtClean="0"/>
              <a:t> inefficient compared to C++ and working efficiently with arrays requires using an external library such as </a:t>
            </a:r>
            <a:r>
              <a:rPr lang="en-US" sz="1400" i="1" dirty="0" err="1" smtClean="0"/>
              <a:t>NumPy</a:t>
            </a:r>
            <a:r>
              <a:rPr lang="en-US" sz="1400" dirty="0" smtClean="0"/>
              <a:t>, where a </a:t>
            </a:r>
            <a:r>
              <a:rPr lang="en-US" sz="1400" i="1" dirty="0" err="1" smtClean="0"/>
              <a:t>NumPy</a:t>
            </a:r>
            <a:r>
              <a:rPr lang="en-US" sz="1400" i="1" dirty="0" smtClean="0"/>
              <a:t> </a:t>
            </a:r>
            <a:r>
              <a:rPr lang="en-US" sz="1400" dirty="0" smtClean="0"/>
              <a:t>array is a </a:t>
            </a:r>
            <a:r>
              <a:rPr lang="en-US" sz="1400" i="1" dirty="0" err="1" smtClean="0"/>
              <a:t>PyObject</a:t>
            </a:r>
            <a:r>
              <a:rPr lang="en-US" sz="1400" i="1" dirty="0" smtClean="0"/>
              <a:t> </a:t>
            </a:r>
            <a:r>
              <a:rPr lang="en-US" sz="1400" dirty="0" smtClean="0"/>
              <a:t>but the contents are a regular raw C-type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51" y="1652531"/>
            <a:ext cx="2391109" cy="80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51" y="2576398"/>
            <a:ext cx="2848373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</a:t>
            </a:r>
            <a:r>
              <a:rPr lang="en-US" dirty="0" err="1" smtClean="0"/>
              <a:t>PyObject</a:t>
            </a:r>
            <a:r>
              <a:rPr lang="en-US" dirty="0" smtClean="0"/>
              <a:t> and immortal 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A </a:t>
            </a:r>
            <a:r>
              <a:rPr lang="en-US" sz="1600" i="1" dirty="0" err="1" smtClean="0"/>
              <a:t>PyObject</a:t>
            </a:r>
            <a:r>
              <a:rPr lang="en-US" sz="1600" i="1" dirty="0" smtClean="0"/>
              <a:t> </a:t>
            </a:r>
            <a:r>
              <a:rPr lang="en-US" sz="1600" dirty="0" smtClean="0"/>
              <a:t>is therefore similar to a C++ </a:t>
            </a:r>
            <a:r>
              <a:rPr lang="en-US" sz="1600" i="1" dirty="0" err="1" smtClean="0"/>
              <a:t>std</a:t>
            </a:r>
            <a:r>
              <a:rPr lang="en-US" sz="1600" i="1" dirty="0" smtClean="0"/>
              <a:t>::</a:t>
            </a:r>
            <a:r>
              <a:rPr lang="en-US" sz="1600" i="1" dirty="0" err="1" smtClean="0"/>
              <a:t>shared_ptr</a:t>
            </a:r>
            <a:r>
              <a:rPr lang="en-US" sz="1600" i="1" dirty="0" smtClean="0"/>
              <a:t> </a:t>
            </a:r>
            <a:r>
              <a:rPr lang="en-US" sz="1600" dirty="0" smtClean="0"/>
              <a:t>except:</a:t>
            </a:r>
          </a:p>
          <a:p>
            <a:pPr lvl="1"/>
            <a:r>
              <a:rPr lang="en-US" sz="1600" dirty="0" smtClean="0"/>
              <a:t>In Python script the interpreter automatically handles reference counting.</a:t>
            </a:r>
          </a:p>
          <a:p>
            <a:pPr lvl="1"/>
            <a:r>
              <a:rPr lang="en-US" sz="1600" dirty="0" smtClean="0"/>
              <a:t>However when using the C API:</a:t>
            </a:r>
          </a:p>
          <a:p>
            <a:pPr lvl="2"/>
            <a:r>
              <a:rPr lang="en-US" sz="1600" dirty="0" smtClean="0"/>
              <a:t>The reference count is </a:t>
            </a:r>
            <a:r>
              <a:rPr lang="en-US" sz="1600" u="sng" dirty="0" smtClean="0"/>
              <a:t>not</a:t>
            </a:r>
            <a:r>
              <a:rPr lang="en-US" sz="1600" dirty="0" smtClean="0"/>
              <a:t> automatically incremented when calling a function.</a:t>
            </a:r>
          </a:p>
          <a:p>
            <a:pPr lvl="2"/>
            <a:r>
              <a:rPr lang="en-US" sz="1600" dirty="0" smtClean="0"/>
              <a:t>The </a:t>
            </a:r>
            <a:r>
              <a:rPr lang="en-US" sz="1600" dirty="0"/>
              <a:t>reference count is </a:t>
            </a:r>
            <a:r>
              <a:rPr lang="en-US" sz="1600" u="sng" dirty="0"/>
              <a:t>not</a:t>
            </a:r>
            <a:r>
              <a:rPr lang="en-US" sz="1600" dirty="0"/>
              <a:t> automatically </a:t>
            </a:r>
            <a:r>
              <a:rPr lang="en-US" sz="1600" dirty="0" smtClean="0"/>
              <a:t>decremented when the object goes out of scope.</a:t>
            </a:r>
          </a:p>
          <a:p>
            <a:pPr lvl="2"/>
            <a:r>
              <a:rPr lang="en-US" sz="1600" dirty="0" smtClean="0"/>
              <a:t>The user must </a:t>
            </a:r>
            <a:r>
              <a:rPr lang="en-US" sz="1600" u="sng" dirty="0" smtClean="0"/>
              <a:t>manually</a:t>
            </a:r>
            <a:r>
              <a:rPr lang="en-US" sz="1600" dirty="0" smtClean="0"/>
              <a:t> call </a:t>
            </a:r>
            <a:r>
              <a:rPr lang="en-US" sz="1600" i="1" dirty="0" err="1" smtClean="0"/>
              <a:t>Py_IncRef</a:t>
            </a:r>
            <a:r>
              <a:rPr lang="en-US" sz="1600" i="1" dirty="0" smtClean="0"/>
              <a:t>()</a:t>
            </a:r>
            <a:r>
              <a:rPr lang="en-US" sz="1600" dirty="0" smtClean="0"/>
              <a:t> or </a:t>
            </a:r>
            <a:r>
              <a:rPr lang="en-US" sz="1600" i="1" dirty="0" err="1" smtClean="0"/>
              <a:t>Py_DecRef</a:t>
            </a:r>
            <a:r>
              <a:rPr lang="en-US" sz="1600" i="1" dirty="0" smtClean="0"/>
              <a:t>() </a:t>
            </a:r>
            <a:r>
              <a:rPr lang="en-US" sz="1600" dirty="0" smtClean="0"/>
              <a:t>when required.</a:t>
            </a:r>
          </a:p>
          <a:p>
            <a:r>
              <a:rPr lang="en-US" sz="1600" dirty="0"/>
              <a:t>The allocated memory of all Python objects contains some mutable state, such that even immutable objects are actually mutable.</a:t>
            </a:r>
          </a:p>
          <a:p>
            <a:r>
              <a:rPr lang="en-US" sz="1600" dirty="0"/>
              <a:t>As an optimization some immutable objects such as </a:t>
            </a:r>
            <a:r>
              <a:rPr lang="en-US" sz="1600" i="1" dirty="0"/>
              <a:t>True </a:t>
            </a:r>
            <a:r>
              <a:rPr lang="en-US" sz="1600" dirty="0"/>
              <a:t>and </a:t>
            </a:r>
            <a:r>
              <a:rPr lang="en-US" sz="1600" i="1" dirty="0"/>
              <a:t>False</a:t>
            </a:r>
            <a:r>
              <a:rPr lang="en-US" sz="1600" dirty="0"/>
              <a:t>, </a:t>
            </a:r>
            <a:r>
              <a:rPr lang="en-US" sz="1600" i="1" dirty="0"/>
              <a:t>None</a:t>
            </a:r>
            <a:r>
              <a:rPr lang="en-US" sz="1600" dirty="0"/>
              <a:t> and </a:t>
            </a:r>
            <a:r>
              <a:rPr lang="en-US" sz="1600" i="1" dirty="0" smtClean="0"/>
              <a:t>Integers </a:t>
            </a:r>
            <a:r>
              <a:rPr lang="en-US" sz="1600" dirty="0" smtClean="0"/>
              <a:t>from </a:t>
            </a:r>
            <a:r>
              <a:rPr lang="en-US" sz="1600" i="1" dirty="0" smtClean="0"/>
              <a:t>-5 </a:t>
            </a:r>
            <a:r>
              <a:rPr lang="en-US" sz="1600" dirty="0" smtClean="0"/>
              <a:t>to </a:t>
            </a:r>
            <a:r>
              <a:rPr lang="en-US" sz="1600" i="1" dirty="0" smtClean="0"/>
              <a:t>255 </a:t>
            </a:r>
            <a:r>
              <a:rPr lang="en-US" sz="1600" dirty="0"/>
              <a:t>are given a special </a:t>
            </a:r>
            <a:r>
              <a:rPr lang="en-US" sz="1600" dirty="0" smtClean="0"/>
              <a:t>(</a:t>
            </a:r>
            <a:r>
              <a:rPr lang="en-US" sz="1600" i="1" dirty="0" smtClean="0"/>
              <a:t>immortal</a:t>
            </a:r>
            <a:r>
              <a:rPr lang="en-US" sz="1600" dirty="0" smtClean="0"/>
              <a:t>) reference </a:t>
            </a:r>
            <a:r>
              <a:rPr lang="en-US" sz="1600" dirty="0"/>
              <a:t>count </a:t>
            </a:r>
            <a:r>
              <a:rPr lang="en-US" sz="1600" dirty="0" smtClean="0"/>
              <a:t>that </a:t>
            </a:r>
            <a:r>
              <a:rPr lang="en-US" sz="1600" dirty="0"/>
              <a:t>never changes even when </a:t>
            </a:r>
            <a:r>
              <a:rPr lang="en-US" sz="1600" i="1" dirty="0" err="1"/>
              <a:t>Py_IncRef</a:t>
            </a:r>
            <a:r>
              <a:rPr lang="en-US" sz="1600" i="1" dirty="0"/>
              <a:t>()</a:t>
            </a:r>
            <a:r>
              <a:rPr lang="en-US" sz="1600" dirty="0"/>
              <a:t> and </a:t>
            </a:r>
            <a:r>
              <a:rPr lang="en-US" sz="1600" i="1" dirty="0" err="1"/>
              <a:t>Py_DecRef</a:t>
            </a:r>
            <a:r>
              <a:rPr lang="en-US" sz="1600" i="1" dirty="0"/>
              <a:t>() </a:t>
            </a:r>
            <a:r>
              <a:rPr lang="en-US" sz="1600" dirty="0"/>
              <a:t>are called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i="1" dirty="0" smtClean="0"/>
              <a:t>Immortal </a:t>
            </a:r>
            <a:r>
              <a:rPr lang="en-US" sz="1600" dirty="0" smtClean="0"/>
              <a:t>objects </a:t>
            </a:r>
            <a:r>
              <a:rPr lang="en-US" sz="1600" dirty="0"/>
              <a:t>are therefore never deallocated while the interpreter is running and can never be altered.</a:t>
            </a:r>
          </a:p>
          <a:p>
            <a:r>
              <a:rPr lang="en-US" sz="1600" dirty="0" smtClean="0"/>
              <a:t>The use of </a:t>
            </a:r>
            <a:r>
              <a:rPr lang="en-US" sz="1600" i="1" dirty="0" smtClean="0"/>
              <a:t>immortal </a:t>
            </a:r>
            <a:r>
              <a:rPr lang="en-US" sz="1600" dirty="0" smtClean="0"/>
              <a:t>objects is </a:t>
            </a:r>
            <a:r>
              <a:rPr lang="en-US" sz="1600" dirty="0"/>
              <a:t>transparent to the user</a:t>
            </a:r>
            <a:r>
              <a:rPr lang="en-US" sz="1600" dirty="0" smtClean="0"/>
              <a:t>.</a:t>
            </a:r>
          </a:p>
          <a:p>
            <a:pPr marL="160621" lvl="1" indent="0">
              <a:buNone/>
            </a:pPr>
            <a:endParaRPr lang="en-US" sz="1901" dirty="0" smtClean="0"/>
          </a:p>
        </p:txBody>
      </p:sp>
    </p:spTree>
    <p:extLst>
      <p:ext uri="{BB962C8B-B14F-4D97-AF65-F5344CB8AC3E}">
        <p14:creationId xmlns:p14="http://schemas.microsoft.com/office/powerpoint/2010/main" val="580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ex4: </a:t>
            </a:r>
            <a:r>
              <a:rPr lang="en-US" dirty="0" err="1" smtClean="0"/>
              <a:t>PyObject</a:t>
            </a:r>
            <a:r>
              <a:rPr lang="en-US" dirty="0" smtClean="0"/>
              <a:t> reference counting and strong 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Reference counting is the trickiest part of using the Python C API.</a:t>
            </a:r>
          </a:p>
          <a:p>
            <a:r>
              <a:rPr lang="en-US" sz="1600" dirty="0" smtClean="0"/>
              <a:t>When you call a function to return a </a:t>
            </a:r>
            <a:r>
              <a:rPr lang="en-US" sz="1600" u="sng" dirty="0" smtClean="0"/>
              <a:t>new</a:t>
            </a:r>
            <a:r>
              <a:rPr lang="en-US" sz="1600" dirty="0" smtClean="0"/>
              <a:t> </a:t>
            </a:r>
            <a:r>
              <a:rPr lang="en-US" sz="1600" i="1" dirty="0" err="1" smtClean="0"/>
              <a:t>PyObject</a:t>
            </a:r>
            <a:r>
              <a:rPr lang="en-US" sz="1600" i="1" dirty="0" smtClean="0"/>
              <a:t> </a:t>
            </a:r>
            <a:r>
              <a:rPr lang="en-US" sz="1600" dirty="0" smtClean="0"/>
              <a:t>instance, the reference count will usually be 1.</a:t>
            </a:r>
          </a:p>
          <a:p>
            <a:r>
              <a:rPr lang="en-US" sz="1600" dirty="0"/>
              <a:t>When </a:t>
            </a:r>
            <a:r>
              <a:rPr lang="en-US" sz="1600" dirty="0" smtClean="0"/>
              <a:t>a </a:t>
            </a:r>
            <a:r>
              <a:rPr lang="en-US" sz="1600" dirty="0"/>
              <a:t>function </a:t>
            </a:r>
            <a:r>
              <a:rPr lang="en-US" sz="1600" dirty="0" smtClean="0"/>
              <a:t>returns </a:t>
            </a:r>
            <a:r>
              <a:rPr lang="en-US" sz="1600" dirty="0"/>
              <a:t>an existing object instance, the reference count could be </a:t>
            </a:r>
            <a:r>
              <a:rPr lang="en-US" sz="1600" dirty="0" smtClean="0"/>
              <a:t>&gt;1.</a:t>
            </a:r>
            <a:endParaRPr lang="en-US" sz="1600" dirty="0"/>
          </a:p>
          <a:p>
            <a:r>
              <a:rPr lang="en-US" sz="1600" dirty="0"/>
              <a:t>If code </a:t>
            </a:r>
            <a:r>
              <a:rPr lang="en-US" sz="1600" dirty="0" smtClean="0"/>
              <a:t>(including your own) returns </a:t>
            </a:r>
            <a:r>
              <a:rPr lang="en-US" sz="1600" dirty="0"/>
              <a:t>an object it </a:t>
            </a:r>
            <a:r>
              <a:rPr lang="en-US" sz="1600" dirty="0" smtClean="0"/>
              <a:t>should not decrement </a:t>
            </a:r>
            <a:r>
              <a:rPr lang="en-US" sz="1600" dirty="0"/>
              <a:t>the reference count since the caller will become the new owner of </a:t>
            </a:r>
            <a:r>
              <a:rPr lang="en-US" sz="1600" dirty="0" smtClean="0"/>
              <a:t>that </a:t>
            </a:r>
            <a:r>
              <a:rPr lang="en-US" sz="1600" dirty="0"/>
              <a:t>reference.</a:t>
            </a:r>
          </a:p>
          <a:p>
            <a:r>
              <a:rPr lang="en-US" sz="1600" dirty="0" smtClean="0"/>
              <a:t>Therefore when a function returns an object to your code, you </a:t>
            </a:r>
            <a:r>
              <a:rPr lang="en-US" sz="1600" u="sng" dirty="0" smtClean="0"/>
              <a:t>usually</a:t>
            </a:r>
            <a:r>
              <a:rPr lang="en-US" sz="1600" dirty="0" smtClean="0"/>
              <a:t> now own a reference to the object.</a:t>
            </a:r>
          </a:p>
          <a:p>
            <a:r>
              <a:rPr lang="en-US" sz="1600" dirty="0" smtClean="0"/>
              <a:t>When any code owns a reference this is referred to as a </a:t>
            </a:r>
            <a:r>
              <a:rPr lang="en-US" sz="1600" i="1" dirty="0" smtClean="0"/>
              <a:t>strong reference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It </a:t>
            </a:r>
            <a:r>
              <a:rPr lang="en-US" sz="1600" dirty="0"/>
              <a:t>is the responsibility of </a:t>
            </a:r>
            <a:r>
              <a:rPr lang="en-US" sz="1600" dirty="0" smtClean="0"/>
              <a:t>any code holding a </a:t>
            </a:r>
            <a:r>
              <a:rPr lang="en-US" sz="1600" i="1" dirty="0" smtClean="0"/>
              <a:t>strong reference </a:t>
            </a:r>
            <a:r>
              <a:rPr lang="en-US" sz="1600" dirty="0" smtClean="0"/>
              <a:t>to </a:t>
            </a:r>
            <a:r>
              <a:rPr lang="en-US" sz="1600" dirty="0"/>
              <a:t>decrement the reference count </a:t>
            </a:r>
            <a:r>
              <a:rPr lang="en-US" sz="1600" dirty="0" smtClean="0"/>
              <a:t>(</a:t>
            </a:r>
            <a:r>
              <a:rPr lang="en-US" sz="1600" i="1" dirty="0" err="1" smtClean="0"/>
              <a:t>Py_DecRef</a:t>
            </a:r>
            <a:r>
              <a:rPr lang="en-US" sz="1600" i="1" dirty="0" smtClean="0"/>
              <a:t>()</a:t>
            </a:r>
            <a:r>
              <a:rPr lang="en-US" sz="1600" dirty="0" smtClean="0"/>
              <a:t>) once </a:t>
            </a:r>
            <a:r>
              <a:rPr lang="en-US" sz="1600" dirty="0"/>
              <a:t>they are done with the </a:t>
            </a:r>
            <a:r>
              <a:rPr lang="en-US" sz="1600" dirty="0" smtClean="0"/>
              <a:t>object (except if returning it), so that it can be deleted (if the reference count has reached 0).</a:t>
            </a:r>
          </a:p>
          <a:p>
            <a:r>
              <a:rPr lang="en-US" sz="1600" b="1" dirty="0"/>
              <a:t>Note:</a:t>
            </a:r>
            <a:r>
              <a:rPr lang="en-US" sz="1600" dirty="0"/>
              <a:t> Some operations are implemented both as a function </a:t>
            </a:r>
            <a:r>
              <a:rPr lang="en-US" sz="1600" dirty="0" smtClean="0"/>
              <a:t>(such as </a:t>
            </a:r>
            <a:r>
              <a:rPr lang="en-US" sz="1600" i="1" dirty="0" err="1"/>
              <a:t>Py_DecRef</a:t>
            </a:r>
            <a:r>
              <a:rPr lang="en-US" sz="1600" i="1" dirty="0" smtClean="0"/>
              <a:t>()</a:t>
            </a:r>
            <a:r>
              <a:rPr lang="en-US" sz="1600" dirty="0" smtClean="0"/>
              <a:t>) and </a:t>
            </a:r>
            <a:r>
              <a:rPr lang="en-US" sz="1600" dirty="0"/>
              <a:t>as a macro (such as </a:t>
            </a:r>
            <a:r>
              <a:rPr lang="en-US" sz="1600" i="1" dirty="0" err="1" smtClean="0"/>
              <a:t>Py_DECREF</a:t>
            </a:r>
            <a:r>
              <a:rPr lang="en-US" sz="1600" i="1" dirty="0" smtClean="0"/>
              <a:t>()</a:t>
            </a:r>
            <a:r>
              <a:rPr lang="en-US" sz="1600" dirty="0" smtClean="0"/>
              <a:t>).</a:t>
            </a:r>
          </a:p>
          <a:p>
            <a:pPr lvl="1"/>
            <a:r>
              <a:rPr lang="en-US" sz="1400" dirty="0" smtClean="0"/>
              <a:t>The </a:t>
            </a:r>
            <a:r>
              <a:rPr lang="en-US" sz="1400" dirty="0"/>
              <a:t>behavior of each is not </a:t>
            </a:r>
            <a:r>
              <a:rPr lang="en-US" sz="1400" dirty="0" smtClean="0"/>
              <a:t>identical: </a:t>
            </a:r>
            <a:r>
              <a:rPr lang="en-US" sz="1400" i="1" dirty="0" err="1" smtClean="0"/>
              <a:t>Py_DecRef</a:t>
            </a:r>
            <a:r>
              <a:rPr lang="en-US" sz="1400" i="1" dirty="0" smtClean="0"/>
              <a:t>() </a:t>
            </a:r>
            <a:r>
              <a:rPr lang="en-US" sz="1400" dirty="0" smtClean="0"/>
              <a:t>can accept a NULL pointer (like </a:t>
            </a:r>
            <a:r>
              <a:rPr lang="en-US" sz="1400" i="1" dirty="0" err="1" smtClean="0"/>
              <a:t>Py_XDECREF</a:t>
            </a:r>
            <a:r>
              <a:rPr lang="en-US" sz="1400" i="1" dirty="0" smtClean="0"/>
              <a:t>())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It </a:t>
            </a:r>
            <a:r>
              <a:rPr lang="en-US" sz="1400" dirty="0"/>
              <a:t>is better to use functions than macros in embedded code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Neither have any effect on immortal objects.</a:t>
            </a:r>
            <a:endParaRPr lang="en-US" sz="1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641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ex4: </a:t>
            </a:r>
            <a:r>
              <a:rPr lang="en-US" dirty="0" err="1" smtClean="0"/>
              <a:t>PyObject</a:t>
            </a:r>
            <a:r>
              <a:rPr lang="en-US" dirty="0" smtClean="0"/>
              <a:t> reference counting and borrowed 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If any code </a:t>
            </a:r>
            <a:r>
              <a:rPr lang="en-US" sz="1600" dirty="0"/>
              <a:t>(including your own) </a:t>
            </a:r>
            <a:r>
              <a:rPr lang="en-US" sz="1600" dirty="0" smtClean="0"/>
              <a:t>is called with an object, the reference count will not have been incremented and the code does not own a reference to the object.</a:t>
            </a:r>
          </a:p>
          <a:p>
            <a:r>
              <a:rPr lang="en-US" sz="1600" dirty="0"/>
              <a:t>When any code </a:t>
            </a:r>
            <a:r>
              <a:rPr lang="en-US" sz="1600" dirty="0" smtClean="0"/>
              <a:t>does not own </a:t>
            </a:r>
            <a:r>
              <a:rPr lang="en-US" sz="1600" dirty="0"/>
              <a:t>a reference this is referred to as a </a:t>
            </a:r>
            <a:r>
              <a:rPr lang="en-US" sz="1600" i="1" dirty="0" smtClean="0"/>
              <a:t>borrowed reference</a:t>
            </a:r>
            <a:r>
              <a:rPr lang="en-US" sz="1600" dirty="0"/>
              <a:t>.</a:t>
            </a:r>
          </a:p>
          <a:p>
            <a:r>
              <a:rPr lang="en-US" sz="1600" dirty="0" smtClean="0"/>
              <a:t>An object with a </a:t>
            </a:r>
            <a:r>
              <a:rPr lang="en-US" sz="1600" i="1" dirty="0"/>
              <a:t>borrowed reference </a:t>
            </a:r>
            <a:r>
              <a:rPr lang="en-US" sz="1600" dirty="0" smtClean="0"/>
              <a:t>can become a dangling pointer if the object is deleted. For example the GC (garbage collector) can remove the last </a:t>
            </a:r>
            <a:r>
              <a:rPr lang="en-US" sz="1600" i="1" dirty="0"/>
              <a:t>strong reference </a:t>
            </a:r>
            <a:r>
              <a:rPr lang="en-US" sz="1600" dirty="0" smtClean="0"/>
              <a:t>to an object and delete it.</a:t>
            </a:r>
          </a:p>
          <a:p>
            <a:r>
              <a:rPr lang="en-US" sz="1600" dirty="0" smtClean="0"/>
              <a:t>It is </a:t>
            </a:r>
            <a:r>
              <a:rPr lang="en-US" sz="1600" dirty="0"/>
              <a:t>the responsibility of </a:t>
            </a:r>
            <a:r>
              <a:rPr lang="en-US" sz="1600" dirty="0" smtClean="0"/>
              <a:t>any called function to increment the reference count on a </a:t>
            </a:r>
            <a:r>
              <a:rPr lang="en-US" sz="1600" i="1" dirty="0"/>
              <a:t>borrowed reference </a:t>
            </a:r>
            <a:r>
              <a:rPr lang="en-US" sz="1600" dirty="0" smtClean="0"/>
              <a:t>(converting it to a </a:t>
            </a:r>
            <a:r>
              <a:rPr lang="en-US" sz="1600" i="1" dirty="0" smtClean="0"/>
              <a:t>strong reference</a:t>
            </a:r>
            <a:r>
              <a:rPr lang="en-US" sz="1600" dirty="0" smtClean="0"/>
              <a:t>) if it needs to hold a reference to the object after returning to the caller.</a:t>
            </a:r>
          </a:p>
          <a:p>
            <a:r>
              <a:rPr lang="en-US" sz="1600" dirty="0" smtClean="0"/>
              <a:t>The code can either call </a:t>
            </a:r>
            <a:r>
              <a:rPr lang="en-US" sz="1600" i="1" dirty="0" err="1" smtClean="0"/>
              <a:t>Py_IncRef</a:t>
            </a:r>
            <a:r>
              <a:rPr lang="en-US" sz="1600" i="1" dirty="0" smtClean="0"/>
              <a:t>()</a:t>
            </a:r>
            <a:r>
              <a:rPr lang="en-US" sz="1600" dirty="0" smtClean="0"/>
              <a:t>, or </a:t>
            </a:r>
            <a:r>
              <a:rPr lang="en-US" sz="1600" i="1" dirty="0" err="1" smtClean="0"/>
              <a:t>Py_NewRef</a:t>
            </a:r>
            <a:r>
              <a:rPr lang="en-US" sz="1600" i="1" dirty="0" smtClean="0"/>
              <a:t>() </a:t>
            </a:r>
            <a:r>
              <a:rPr lang="en-US" sz="1600" dirty="0" smtClean="0"/>
              <a:t>to create a new </a:t>
            </a:r>
            <a:r>
              <a:rPr lang="en-US" sz="1600" i="1" dirty="0" smtClean="0"/>
              <a:t>strong reference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It is advisable in any case to convert a </a:t>
            </a:r>
            <a:r>
              <a:rPr lang="en-US" sz="1600" i="1" dirty="0"/>
              <a:t>borrowed reference </a:t>
            </a:r>
            <a:r>
              <a:rPr lang="en-US" sz="1600" dirty="0" smtClean="0"/>
              <a:t>to </a:t>
            </a:r>
            <a:r>
              <a:rPr lang="en-US" sz="1600" dirty="0"/>
              <a:t>a </a:t>
            </a:r>
            <a:r>
              <a:rPr lang="en-US" sz="1600" i="1" dirty="0"/>
              <a:t>strong </a:t>
            </a:r>
            <a:r>
              <a:rPr lang="en-US" sz="1600" i="1" dirty="0" smtClean="0"/>
              <a:t>reference</a:t>
            </a:r>
            <a:r>
              <a:rPr lang="en-US" sz="1600" dirty="0"/>
              <a:t> </a:t>
            </a:r>
            <a:r>
              <a:rPr lang="en-US" sz="1600" dirty="0" smtClean="0"/>
              <a:t>while using it in the case of multi-threaded code.</a:t>
            </a:r>
          </a:p>
        </p:txBody>
      </p:sp>
    </p:spTree>
    <p:extLst>
      <p:ext uri="{BB962C8B-B14F-4D97-AF65-F5344CB8AC3E}">
        <p14:creationId xmlns:p14="http://schemas.microsoft.com/office/powerpoint/2010/main" val="32734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Borrowed references and stolen 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b="1" dirty="0" smtClean="0"/>
              <a:t>Warning:</a:t>
            </a:r>
            <a:r>
              <a:rPr lang="en-US" sz="1600" dirty="0" smtClean="0"/>
              <a:t> Some older functions such as </a:t>
            </a:r>
            <a:r>
              <a:rPr lang="en-US" sz="1600" i="1" dirty="0" err="1" smtClean="0"/>
              <a:t>PyList_SetItem</a:t>
            </a:r>
            <a:r>
              <a:rPr lang="en-US" sz="1600" i="1" dirty="0" smtClean="0"/>
              <a:t>() </a:t>
            </a:r>
            <a:r>
              <a:rPr lang="en-US" sz="1600" dirty="0" smtClean="0"/>
              <a:t>will </a:t>
            </a:r>
            <a:r>
              <a:rPr lang="en-US" sz="1600" u="sng" dirty="0" smtClean="0"/>
              <a:t>not</a:t>
            </a:r>
            <a:r>
              <a:rPr lang="en-US" sz="1600" dirty="0" smtClean="0"/>
              <a:t> increment the reference count, so if the caller releases the object it could be deleted and now the </a:t>
            </a:r>
            <a:r>
              <a:rPr lang="en-US" sz="1600" i="1" dirty="0" smtClean="0"/>
              <a:t>List </a:t>
            </a:r>
            <a:r>
              <a:rPr lang="en-US" sz="1600" dirty="0" smtClean="0"/>
              <a:t>will hold a dangling pointer resulting in a crash.</a:t>
            </a:r>
          </a:p>
          <a:p>
            <a:r>
              <a:rPr lang="en-US" sz="1600" dirty="0" smtClean="0"/>
              <a:t>A function that assumes it is the owner of a </a:t>
            </a:r>
            <a:r>
              <a:rPr lang="en-US" sz="1600" i="1" dirty="0"/>
              <a:t>borrowed reference </a:t>
            </a:r>
            <a:r>
              <a:rPr lang="en-US" sz="1600" dirty="0" smtClean="0"/>
              <a:t>(it does not increment the reference count) is said to </a:t>
            </a:r>
            <a:r>
              <a:rPr lang="en-US" sz="1600" i="1" dirty="0" smtClean="0"/>
              <a:t>steal the reference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If a function steals a reference, the caller has to either increment the reference count before calling it, or not decrement the reference count afterwards.</a:t>
            </a:r>
          </a:p>
          <a:p>
            <a:r>
              <a:rPr lang="en-US" sz="1600" dirty="0" smtClean="0"/>
              <a:t>Similarly, some functions only return a </a:t>
            </a:r>
            <a:r>
              <a:rPr lang="en-US" sz="1600" i="1" dirty="0" smtClean="0"/>
              <a:t>borrowed reference</a:t>
            </a:r>
            <a:r>
              <a:rPr lang="en-US" sz="1600" dirty="0" smtClean="0"/>
              <a:t> instead of a </a:t>
            </a:r>
            <a:r>
              <a:rPr lang="en-US" sz="1600" i="1" dirty="0" smtClean="0"/>
              <a:t>strong reference</a:t>
            </a:r>
            <a:r>
              <a:rPr lang="en-US" sz="1600" dirty="0" smtClean="0"/>
              <a:t>, such as </a:t>
            </a:r>
            <a:r>
              <a:rPr lang="en-US" sz="1600" i="1" dirty="0" err="1" smtClean="0"/>
              <a:t>PyDict_GetItem</a:t>
            </a:r>
            <a:r>
              <a:rPr lang="en-US" sz="1600" i="1" dirty="0" smtClean="0"/>
              <a:t>()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The only way to know if a function </a:t>
            </a:r>
            <a:r>
              <a:rPr lang="en-US" sz="1600" i="1" dirty="0" smtClean="0"/>
              <a:t>steals </a:t>
            </a:r>
            <a:r>
              <a:rPr lang="en-US" sz="1600" dirty="0" smtClean="0"/>
              <a:t>a reference (or returns a </a:t>
            </a:r>
            <a:r>
              <a:rPr lang="en-US" sz="1600" i="1" dirty="0" smtClean="0"/>
              <a:t>borrowed reference</a:t>
            </a:r>
            <a:r>
              <a:rPr lang="en-US" sz="1600" dirty="0" smtClean="0"/>
              <a:t>) is to check the documentation for each function.</a:t>
            </a:r>
          </a:p>
          <a:p>
            <a:r>
              <a:rPr lang="en-US" sz="1600" b="1" dirty="0" smtClean="0"/>
              <a:t>Warning:</a:t>
            </a:r>
            <a:r>
              <a:rPr lang="en-US" sz="1600" dirty="0" smtClean="0"/>
              <a:t> When an object is deleted it could execute arbitrary code (such as the Python destructor </a:t>
            </a:r>
            <a:r>
              <a:rPr lang="en-US" sz="1600" i="1" dirty="0" smtClean="0"/>
              <a:t>__del__()</a:t>
            </a:r>
            <a:r>
              <a:rPr lang="en-US" sz="1600" dirty="0" smtClean="0"/>
              <a:t>) which has access to global variables. Therefore, for example, when deleting an object from a list one should first copy a reference to a temporary variable, update the list, then decrement the temporary reference count.</a:t>
            </a:r>
          </a:p>
        </p:txBody>
      </p:sp>
    </p:spTree>
    <p:extLst>
      <p:ext uri="{BB962C8B-B14F-4D97-AF65-F5344CB8AC3E}">
        <p14:creationId xmlns:p14="http://schemas.microsoft.com/office/powerpoint/2010/main" val="2843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GC (Garbage Collection)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If an object holds a reference to another object and vice-versa, then a circular reference dependency is created where the objects can never be deleted.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In Python GC (Garbage Collection) is scheduled to run periodically, such as when the number of allocations exceeds the number of deallocations by some threshold.</a:t>
            </a:r>
          </a:p>
          <a:p>
            <a:r>
              <a:rPr lang="en-US" sz="1600" dirty="0" smtClean="0"/>
              <a:t>GC will detect cyclic references that are no longer being used and delete the objects.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44" y="1588796"/>
            <a:ext cx="905001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</a:t>
            </a:r>
            <a:r>
              <a:rPr lang="en-US" dirty="0" err="1" smtClean="0"/>
              <a:t>CPython</a:t>
            </a:r>
            <a:r>
              <a:rPr lang="en-US" dirty="0" smtClean="0"/>
              <a:t> function signatures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995950"/>
          </a:xfrm>
        </p:spPr>
        <p:txBody>
          <a:bodyPr/>
          <a:lstStyle/>
          <a:p>
            <a:r>
              <a:rPr lang="en-US" sz="1600" dirty="0" smtClean="0"/>
              <a:t>In languages such as C and C++, functions can have any number of arguments but only one return value.</a:t>
            </a:r>
          </a:p>
          <a:p>
            <a:pPr lvl="1"/>
            <a:r>
              <a:rPr lang="en-US" sz="1400" dirty="0" smtClean="0"/>
              <a:t>The return value could be some complex type like a </a:t>
            </a:r>
            <a:r>
              <a:rPr lang="en-US" sz="1400" i="1" dirty="0" err="1" smtClean="0"/>
              <a:t>struct</a:t>
            </a:r>
            <a:r>
              <a:rPr lang="en-US" sz="1400" i="1" dirty="0"/>
              <a:t> </a:t>
            </a:r>
            <a:r>
              <a:rPr lang="en-US" sz="1400" dirty="0" smtClean="0"/>
              <a:t>or </a:t>
            </a:r>
            <a:r>
              <a:rPr lang="en-US" sz="1400" i="1" dirty="0" err="1" smtClean="0"/>
              <a:t>std</a:t>
            </a:r>
            <a:r>
              <a:rPr lang="en-US" sz="1400" i="1" dirty="0" smtClean="0"/>
              <a:t>::tuple </a:t>
            </a:r>
            <a:r>
              <a:rPr lang="en-US" sz="1400" dirty="0" smtClean="0"/>
              <a:t>however, holding many values.</a:t>
            </a:r>
          </a:p>
          <a:p>
            <a:r>
              <a:rPr lang="en-US" sz="1600" dirty="0" smtClean="0"/>
              <a:t>Similarly, in Python script a function can have </a:t>
            </a:r>
            <a:r>
              <a:rPr lang="en-US" sz="1600" dirty="0"/>
              <a:t>any number of </a:t>
            </a:r>
            <a:r>
              <a:rPr lang="en-US" sz="1600" dirty="0" smtClean="0"/>
              <a:t>arguments, but also any number of return values such as </a:t>
            </a:r>
            <a:r>
              <a:rPr lang="en-US" sz="1600" i="1" dirty="0" smtClean="0"/>
              <a:t>return </a:t>
            </a:r>
            <a:r>
              <a:rPr lang="en-US" sz="1600" i="1" dirty="0" err="1" smtClean="0"/>
              <a:t>x,y,z</a:t>
            </a:r>
            <a:r>
              <a:rPr lang="en-US" sz="1600" dirty="0" smtClean="0"/>
              <a:t> and the caller can do: </a:t>
            </a:r>
            <a:r>
              <a:rPr lang="en-US" sz="1600" i="1" dirty="0" err="1" smtClean="0"/>
              <a:t>x,y,z</a:t>
            </a:r>
            <a:r>
              <a:rPr lang="en-US" sz="1600" i="1" dirty="0" smtClean="0"/>
              <a:t> = foo()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In addition, Python supports named arguments such as calling </a:t>
            </a:r>
            <a:r>
              <a:rPr lang="en-US" sz="1600" i="1" dirty="0" smtClean="0"/>
              <a:t>foo(</a:t>
            </a:r>
            <a:r>
              <a:rPr lang="en-US" sz="1600" i="1" dirty="0" err="1" smtClean="0"/>
              <a:t>i</a:t>
            </a:r>
            <a:r>
              <a:rPr lang="en-US" sz="1600" i="1" dirty="0" smtClean="0"/>
              <a:t>=1, j=7)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When converted to </a:t>
            </a:r>
            <a:r>
              <a:rPr lang="en-US" sz="1600" dirty="0" err="1" smtClean="0"/>
              <a:t>CPython</a:t>
            </a:r>
            <a:r>
              <a:rPr lang="en-US" sz="1600" dirty="0" smtClean="0"/>
              <a:t>, all such functions typically become simply:</a:t>
            </a:r>
          </a:p>
          <a:p>
            <a:r>
              <a:rPr lang="en-US" sz="1600" dirty="0" smtClean="0"/>
              <a:t>Both the arguments and the return value are both just Lists of </a:t>
            </a:r>
            <a:r>
              <a:rPr lang="en-US" sz="1600" dirty="0" err="1" smtClean="0"/>
              <a:t>PyObjects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For named arguments:</a:t>
            </a:r>
          </a:p>
          <a:p>
            <a:endParaRPr lang="en-US" sz="1600" dirty="0"/>
          </a:p>
          <a:p>
            <a:r>
              <a:rPr lang="en-US" sz="1600" dirty="0" smtClean="0"/>
              <a:t>There are other options such as:</a:t>
            </a:r>
          </a:p>
          <a:p>
            <a:pPr lvl="1"/>
            <a:r>
              <a:rPr lang="en-US" sz="1400" dirty="0" smtClean="0"/>
              <a:t>A C-type array </a:t>
            </a:r>
            <a:r>
              <a:rPr lang="en-US" sz="1400" i="1" dirty="0" err="1" smtClean="0"/>
              <a:t>PyObject</a:t>
            </a:r>
            <a:r>
              <a:rPr lang="en-US" sz="1400" i="1" dirty="0" smtClean="0"/>
              <a:t>** args </a:t>
            </a:r>
            <a:r>
              <a:rPr lang="en-US" sz="1400" dirty="0" smtClean="0"/>
              <a:t>and the number of arguments in the array </a:t>
            </a:r>
            <a:r>
              <a:rPr lang="en-US" sz="1400" i="1" dirty="0" err="1" smtClean="0"/>
              <a:t>Py_ssize_t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nargs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A single </a:t>
            </a:r>
            <a:r>
              <a:rPr lang="en-US" sz="1400" i="1" dirty="0" err="1" smtClean="0"/>
              <a:t>PyObject</a:t>
            </a:r>
            <a:r>
              <a:rPr lang="en-US" sz="1400" i="1" dirty="0" smtClean="0"/>
              <a:t>* </a:t>
            </a:r>
            <a:r>
              <a:rPr lang="en-US" sz="1400" dirty="0" smtClean="0"/>
              <a:t>as an argument that is not a list of arguments but rather a specific object.</a:t>
            </a:r>
          </a:p>
          <a:p>
            <a:r>
              <a:rPr lang="en-US" sz="1600" b="1" dirty="0" smtClean="0"/>
              <a:t>Note:</a:t>
            </a:r>
            <a:r>
              <a:rPr lang="en-US" sz="1600" dirty="0" smtClean="0"/>
              <a:t> If a function returns NULL then it is expected that an exception was raised and the exception is available in an Error object.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033" y="2787825"/>
            <a:ext cx="3124636" cy="400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714" y="3393715"/>
            <a:ext cx="425826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ex4: Python module written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045826"/>
          </a:xfrm>
        </p:spPr>
        <p:txBody>
          <a:bodyPr/>
          <a:lstStyle/>
          <a:p>
            <a:r>
              <a:rPr lang="en-US" sz="1600" dirty="0"/>
              <a:t>Update the top-level CMakeLists.txt file to </a:t>
            </a:r>
            <a:r>
              <a:rPr lang="en-US" sz="1600" dirty="0" smtClean="0"/>
              <a:t>support Python in addition to C++, C and Fortran: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err="1"/>
              <a:t>git</a:t>
            </a:r>
            <a:r>
              <a:rPr lang="en-US" sz="1600" i="1" dirty="0"/>
              <a:t> checkout </a:t>
            </a:r>
            <a:r>
              <a:rPr lang="en-US" sz="1600" i="1" dirty="0" smtClean="0"/>
              <a:t>ex4 </a:t>
            </a:r>
            <a:r>
              <a:rPr lang="en-US" sz="1600" dirty="0" smtClean="0"/>
              <a:t> (remain in directory </a:t>
            </a:r>
            <a:r>
              <a:rPr lang="en-US" sz="1600" b="1" i="1" dirty="0" smtClean="0"/>
              <a:t>ex3</a:t>
            </a:r>
            <a:r>
              <a:rPr lang="en-US" sz="1600" dirty="0" smtClean="0"/>
              <a:t>)</a:t>
            </a:r>
            <a:endParaRPr lang="en-US" sz="1600" dirty="0"/>
          </a:p>
          <a:p>
            <a:pPr marL="11103" indent="0">
              <a:buNone/>
            </a:pPr>
            <a:r>
              <a:rPr lang="en-US" sz="1600" i="1" dirty="0"/>
              <a:t>    vim CMakeLists.txt</a:t>
            </a:r>
          </a:p>
          <a:p>
            <a:pPr lvl="1"/>
            <a:r>
              <a:rPr lang="en-US" sz="1400" dirty="0" smtClean="0"/>
              <a:t>Add </a:t>
            </a:r>
            <a:r>
              <a:rPr lang="en-US" sz="1400" i="1" dirty="0" err="1" smtClean="0"/>
              <a:t>find_package</a:t>
            </a:r>
            <a:r>
              <a:rPr lang="en-US" sz="1400" i="1" dirty="0" smtClean="0"/>
              <a:t> </a:t>
            </a:r>
            <a:r>
              <a:rPr lang="en-US" sz="1400" dirty="0" smtClean="0"/>
              <a:t>command for Python components for module development.</a:t>
            </a:r>
          </a:p>
          <a:p>
            <a:pPr marL="160621" lvl="1" indent="0">
              <a:buNone/>
            </a:pPr>
            <a:r>
              <a:rPr lang="en-US" sz="1400" dirty="0" smtClean="0"/>
              <a:t>    </a:t>
            </a:r>
            <a:r>
              <a:rPr lang="en-US" sz="1400" b="1" dirty="0" smtClean="0"/>
              <a:t>Note:</a:t>
            </a:r>
            <a:r>
              <a:rPr lang="en-US" sz="1400" dirty="0" smtClean="0"/>
              <a:t> Possible </a:t>
            </a:r>
            <a:r>
              <a:rPr lang="en-US" sz="1400" dirty="0"/>
              <a:t>components </a:t>
            </a:r>
            <a:r>
              <a:rPr lang="en-US" sz="1400" dirty="0" smtClean="0"/>
              <a:t>include (this is not the full list):</a:t>
            </a:r>
          </a:p>
          <a:p>
            <a:pPr marL="160621" lvl="1" indent="0">
              <a:buNone/>
            </a:pPr>
            <a:r>
              <a:rPr lang="en-US" sz="1400" dirty="0" smtClean="0"/>
              <a:t>                    </a:t>
            </a:r>
            <a:r>
              <a:rPr lang="en-US" sz="1400" i="1" dirty="0" smtClean="0"/>
              <a:t>Interpreter</a:t>
            </a:r>
          </a:p>
          <a:p>
            <a:pPr marL="160621" lvl="1" indent="0">
              <a:buNone/>
            </a:pPr>
            <a:r>
              <a:rPr lang="en-US" sz="1400" dirty="0" smtClean="0"/>
              <a:t>                    </a:t>
            </a:r>
            <a:r>
              <a:rPr lang="en-US" sz="1400" i="1" dirty="0" err="1" smtClean="0"/>
              <a:t>Development.Embed</a:t>
            </a:r>
            <a:r>
              <a:rPr lang="en-US" sz="1400" i="1" dirty="0" smtClean="0"/>
              <a:t> </a:t>
            </a:r>
            <a:r>
              <a:rPr lang="en-US" sz="1400" dirty="0" smtClean="0"/>
              <a:t>(library type SHARED, which can be a module too)</a:t>
            </a:r>
          </a:p>
          <a:p>
            <a:pPr marL="160621" lvl="1" indent="0">
              <a:buNone/>
            </a:pPr>
            <a:r>
              <a:rPr lang="en-US" sz="1400" i="1" dirty="0" smtClean="0"/>
              <a:t>                    </a:t>
            </a:r>
            <a:r>
              <a:rPr lang="en-US" sz="1400" i="1" dirty="0" err="1" smtClean="0"/>
              <a:t>Development.Module</a:t>
            </a:r>
            <a:r>
              <a:rPr lang="en-US" sz="1400" i="1" dirty="0" smtClean="0"/>
              <a:t> </a:t>
            </a:r>
            <a:r>
              <a:rPr lang="en-US" sz="1400" dirty="0" smtClean="0"/>
              <a:t>(library type MODULE)</a:t>
            </a:r>
          </a:p>
          <a:p>
            <a:pPr marL="160621" lvl="1" indent="0">
              <a:buNone/>
            </a:pPr>
            <a:r>
              <a:rPr lang="en-US" sz="1400" i="1" dirty="0" smtClean="0"/>
              <a:t>                    </a:t>
            </a:r>
            <a:r>
              <a:rPr lang="en-US" sz="1400" i="1" dirty="0" err="1" smtClean="0"/>
              <a:t>NumPy</a:t>
            </a:r>
            <a:r>
              <a:rPr lang="en-US" sz="1400" i="1" dirty="0" smtClean="0"/>
              <a:t> </a:t>
            </a:r>
            <a:r>
              <a:rPr lang="en-US" sz="1400" dirty="0" smtClean="0"/>
              <a:t>(requires </a:t>
            </a:r>
            <a:r>
              <a:rPr lang="en-US" sz="1400" i="1" dirty="0" smtClean="0"/>
              <a:t>pip install numpy</a:t>
            </a:r>
            <a:r>
              <a:rPr lang="en-US" sz="1400" dirty="0" smtClean="0"/>
              <a:t>)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Add a custom target to copy any Python modules (written in Python) to the build directory.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600" dirty="0" smtClean="0"/>
              <a:t>Create the empty </a:t>
            </a:r>
            <a:r>
              <a:rPr lang="en-US" sz="1600" i="1" dirty="0" smtClean="0"/>
              <a:t>modules </a:t>
            </a:r>
            <a:r>
              <a:rPr lang="en-US" sz="1600" dirty="0" smtClean="0"/>
              <a:t>directory if you want to run </a:t>
            </a:r>
            <a:r>
              <a:rPr lang="en-US" sz="1600" dirty="0" err="1" smtClean="0"/>
              <a:t>CMake</a:t>
            </a:r>
            <a:r>
              <a:rPr lang="en-US" sz="1600" dirty="0" smtClean="0"/>
              <a:t> right now: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mkdir</a:t>
            </a:r>
            <a:r>
              <a:rPr lang="en-US" sz="1600" i="1" dirty="0" smtClean="0"/>
              <a:t> modules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70" y="4258572"/>
            <a:ext cx="5258534" cy="1095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97" y="3444628"/>
            <a:ext cx="5039428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9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/>
              <a:t>ex4: Python module written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We will name the Python module </a:t>
            </a:r>
            <a:r>
              <a:rPr lang="en-US" sz="1600" i="1" dirty="0" err="1" smtClean="0"/>
              <a:t>pymixedlang</a:t>
            </a:r>
            <a:r>
              <a:rPr lang="en-US" sz="1600" i="1" dirty="0" smtClean="0"/>
              <a:t> since the C++ library is already named </a:t>
            </a:r>
            <a:r>
              <a:rPr lang="en-US" sz="1600" i="1" dirty="0" err="1" smtClean="0"/>
              <a:t>mixedlang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Create a directory under src/ for the C++ Python module:</a:t>
            </a:r>
          </a:p>
          <a:p>
            <a:pPr marL="160621" lvl="1" indent="0">
              <a:buNone/>
            </a:pPr>
            <a:r>
              <a:rPr lang="en-US" sz="1600" dirty="0" smtClean="0"/>
              <a:t>    </a:t>
            </a:r>
            <a:r>
              <a:rPr lang="en-US" sz="1600" i="1" dirty="0" err="1" smtClean="0"/>
              <a:t>mkdir</a:t>
            </a:r>
            <a:r>
              <a:rPr lang="en-US" sz="1600" i="1" dirty="0" smtClean="0"/>
              <a:t> src/</a:t>
            </a:r>
            <a:r>
              <a:rPr lang="en-US" sz="1600" i="1" dirty="0" err="1" smtClean="0"/>
              <a:t>pymixedlang_mod</a:t>
            </a:r>
            <a:endParaRPr lang="en-US" sz="1600" i="1" dirty="0" smtClean="0"/>
          </a:p>
          <a:p>
            <a:r>
              <a:rPr lang="en-US" sz="1600" dirty="0" smtClean="0"/>
              <a:t>Add this new directory to </a:t>
            </a:r>
            <a:r>
              <a:rPr lang="en-US" sz="1600" i="1" dirty="0" smtClean="0"/>
              <a:t>src/CMakeLists.txt </a:t>
            </a:r>
            <a:r>
              <a:rPr lang="en-US" sz="1600" dirty="0" smtClean="0"/>
              <a:t>file: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Create the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pymixedlang_mod</a:t>
            </a:r>
            <a:r>
              <a:rPr lang="en-US" sz="1600" i="1" dirty="0" smtClean="0"/>
              <a:t>/CMakeLists.txt</a:t>
            </a:r>
            <a:r>
              <a:rPr lang="en-US" sz="1600" dirty="0" smtClean="0"/>
              <a:t> file: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b="1" dirty="0" smtClean="0"/>
              <a:t>Note: </a:t>
            </a:r>
            <a:r>
              <a:rPr lang="en-US" sz="1600" i="1" dirty="0" err="1" smtClean="0"/>
              <a:t>Python_add_library</a:t>
            </a:r>
            <a:r>
              <a:rPr lang="en-US" sz="1600" i="1" dirty="0" smtClean="0"/>
              <a:t> </a:t>
            </a:r>
            <a:r>
              <a:rPr lang="en-US" sz="1600" dirty="0" smtClean="0"/>
              <a:t>automatically </a:t>
            </a:r>
            <a:r>
              <a:rPr lang="en-US" sz="1600" dirty="0"/>
              <a:t>adds </a:t>
            </a:r>
            <a:r>
              <a:rPr lang="en-US" sz="1600" i="1" dirty="0"/>
              <a:t>Python</a:t>
            </a:r>
            <a:r>
              <a:rPr lang="en-US" sz="1600" i="1" dirty="0" smtClean="0"/>
              <a:t>::Python </a:t>
            </a:r>
            <a:r>
              <a:rPr lang="en-US" sz="1600" dirty="0" smtClean="0"/>
              <a:t>(for type </a:t>
            </a:r>
            <a:r>
              <a:rPr lang="en-US" sz="1600" i="1" dirty="0" smtClean="0"/>
              <a:t>SHARED</a:t>
            </a:r>
            <a:r>
              <a:rPr lang="en-US" sz="1600" dirty="0" smtClean="0"/>
              <a:t>) or </a:t>
            </a:r>
            <a:r>
              <a:rPr lang="en-US" sz="1600" i="1" dirty="0" smtClean="0"/>
              <a:t>Python::Module</a:t>
            </a:r>
            <a:r>
              <a:rPr lang="en-US" sz="1600" dirty="0" smtClean="0"/>
              <a:t> (for type </a:t>
            </a:r>
            <a:r>
              <a:rPr lang="en-US" sz="1600" i="1" dirty="0" smtClean="0"/>
              <a:t>MODULE</a:t>
            </a:r>
            <a:r>
              <a:rPr lang="en-US" sz="1600" dirty="0" smtClean="0"/>
              <a:t>)</a:t>
            </a:r>
            <a:r>
              <a:rPr lang="en-US" sz="1600" dirty="0"/>
              <a:t> </a:t>
            </a:r>
            <a:r>
              <a:rPr lang="en-US" sz="1600" dirty="0" smtClean="0"/>
              <a:t>to </a:t>
            </a:r>
            <a:r>
              <a:rPr lang="en-US" sz="1600" i="1" dirty="0" err="1" smtClean="0"/>
              <a:t>target_link_libraries</a:t>
            </a:r>
            <a:r>
              <a:rPr lang="en-US" sz="1600" dirty="0" smtClean="0"/>
              <a:t>, and </a:t>
            </a:r>
            <a:r>
              <a:rPr lang="en-US" sz="1600" i="1" dirty="0" smtClean="0"/>
              <a:t>PREFIX “” </a:t>
            </a:r>
            <a:r>
              <a:rPr lang="en-US" sz="1600" dirty="0" smtClean="0"/>
              <a:t>to </a:t>
            </a:r>
            <a:r>
              <a:rPr lang="en-US" sz="1600" i="1" dirty="0" err="1" smtClean="0"/>
              <a:t>set_target_properties</a:t>
            </a:r>
            <a:r>
              <a:rPr lang="en-US" sz="16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36" y="2308759"/>
            <a:ext cx="2829320" cy="371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36" y="3312586"/>
            <a:ext cx="805927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</a:t>
            </a:r>
            <a:r>
              <a:rPr lang="en-US" dirty="0"/>
              <a:t>: Writing a simple </a:t>
            </a:r>
            <a:r>
              <a:rPr lang="en-US" dirty="0" smtClean="0"/>
              <a:t>function </a:t>
            </a:r>
            <a:r>
              <a:rPr lang="en-US" dirty="0"/>
              <a:t>in 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Write </a:t>
            </a:r>
            <a:r>
              <a:rPr lang="en-US" sz="1600" dirty="0"/>
              <a:t>a simple C function to output some text: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ex2</a:t>
            </a:r>
          </a:p>
          <a:p>
            <a:pPr marL="11103" indent="0">
              <a:buNone/>
            </a:pPr>
            <a:r>
              <a:rPr lang="en-US" sz="1600" i="1" dirty="0" smtClean="0"/>
              <a:t>    cd ../ex2</a:t>
            </a:r>
          </a:p>
          <a:p>
            <a:pPr marL="11103" indent="0">
              <a:buNone/>
            </a:pPr>
            <a:r>
              <a:rPr lang="en-US" sz="1600" i="1" dirty="0" smtClean="0"/>
              <a:t>    vim </a:t>
            </a:r>
            <a:r>
              <a:rPr lang="en-US" sz="1600" i="1" dirty="0" err="1" smtClean="0"/>
              <a:t>textc.h</a:t>
            </a:r>
            <a:endParaRPr lang="en-US" sz="1600" i="1" dirty="0" smtClean="0"/>
          </a:p>
          <a:p>
            <a:pPr marL="11103" indent="0">
              <a:buNone/>
            </a:pPr>
            <a:endParaRPr lang="en-US" sz="1600" i="1" dirty="0"/>
          </a:p>
          <a:p>
            <a:pPr marL="11103" indent="0">
              <a:buNone/>
            </a:pPr>
            <a:r>
              <a:rPr lang="en-US" sz="1600" i="1" dirty="0" smtClean="0"/>
              <a:t>    vim </a:t>
            </a:r>
            <a:r>
              <a:rPr lang="en-US" sz="1600" i="1" dirty="0" err="1" smtClean="0"/>
              <a:t>text.c</a:t>
            </a:r>
            <a:endParaRPr lang="en-US" sz="1600" i="1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Compile the C function into object code:</a:t>
            </a:r>
          </a:p>
          <a:p>
            <a:pPr marL="11103" lvl="1" indent="0">
              <a:buClr>
                <a:srgbClr val="000000"/>
              </a:buClr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gcc</a:t>
            </a:r>
            <a:r>
              <a:rPr lang="en-US" sz="1600" i="1" dirty="0" smtClean="0"/>
              <a:t> -c </a:t>
            </a:r>
            <a:r>
              <a:rPr lang="en-US" sz="1600" i="1" dirty="0" err="1" smtClean="0"/>
              <a:t>text.c</a:t>
            </a:r>
            <a:r>
              <a:rPr lang="en-US" sz="1600" i="1" dirty="0" smtClean="0"/>
              <a:t> </a:t>
            </a:r>
            <a:r>
              <a:rPr lang="en-US" sz="1600" i="1" dirty="0"/>
              <a:t>-o </a:t>
            </a:r>
            <a:r>
              <a:rPr lang="en-US" sz="1600" i="1" dirty="0" err="1" smtClean="0"/>
              <a:t>textc.o</a:t>
            </a:r>
            <a:endParaRPr lang="en-US" sz="1600" i="1" dirty="0"/>
          </a:p>
          <a:p>
            <a:r>
              <a:rPr lang="en-US" sz="1600" dirty="0"/>
              <a:t>View symbols in </a:t>
            </a:r>
            <a:r>
              <a:rPr lang="en-US" sz="1600" dirty="0" err="1" smtClean="0"/>
              <a:t>textc.o</a:t>
            </a:r>
            <a:r>
              <a:rPr lang="en-US" sz="1600" dirty="0" smtClean="0"/>
              <a:t> (we could add this to a library):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</a:t>
            </a:r>
            <a:r>
              <a:rPr lang="en-US" sz="1600" i="1" dirty="0" err="1" smtClean="0"/>
              <a:t>textc.o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68" y="1964445"/>
            <a:ext cx="2191056" cy="628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68" y="2701609"/>
            <a:ext cx="2286319" cy="1667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553" y="5491887"/>
            <a:ext cx="212437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Python module header file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pymixedlang_mod</a:t>
            </a:r>
            <a:r>
              <a:rPr lang="en-US" sz="1600" i="1" dirty="0" smtClean="0"/>
              <a:t>/</a:t>
            </a:r>
            <a:r>
              <a:rPr lang="en-US" sz="1600" i="1" dirty="0" err="1" smtClean="0"/>
              <a:t>module_pymixedlang.h</a:t>
            </a:r>
            <a:endParaRPr lang="en-US" sz="1600" i="1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b="1" dirty="0" smtClean="0"/>
              <a:t>Note: </a:t>
            </a:r>
            <a:r>
              <a:rPr lang="en-US" sz="1600" dirty="0" smtClean="0"/>
              <a:t>This header file is only needed if you want to use your module in C++ code when embedding Python in C++. It is not needed to create a Python module.</a:t>
            </a:r>
          </a:p>
          <a:p>
            <a:r>
              <a:rPr lang="en-US" sz="1600" dirty="0" smtClean="0"/>
              <a:t>The </a:t>
            </a:r>
            <a:r>
              <a:rPr lang="en-US" sz="1600" i="1" dirty="0" err="1" smtClean="0"/>
              <a:t>PyMODINIT_FUNC</a:t>
            </a:r>
            <a:r>
              <a:rPr lang="en-US" sz="1600" i="1" dirty="0"/>
              <a:t> </a:t>
            </a:r>
            <a:r>
              <a:rPr lang="en-US" sz="1600" i="1" dirty="0" err="1"/>
              <a:t>PyInit_pymixedlang</a:t>
            </a:r>
            <a:r>
              <a:rPr lang="en-US" sz="1600" i="1" dirty="0"/>
              <a:t>() </a:t>
            </a:r>
            <a:r>
              <a:rPr lang="en-US" sz="1600" dirty="0" smtClean="0"/>
              <a:t>function is the single entry point into the module shared library used by Python to import the module.</a:t>
            </a:r>
          </a:p>
          <a:p>
            <a:r>
              <a:rPr lang="en-US" sz="1600" dirty="0" smtClean="0"/>
              <a:t>Defining PY_SSIZE_T_CLEAN tells Python to use </a:t>
            </a:r>
            <a:r>
              <a:rPr lang="en-US" sz="1600" i="1" dirty="0" err="1" smtClean="0"/>
              <a:t>Py_ssize_t</a:t>
            </a:r>
            <a:r>
              <a:rPr lang="en-US" sz="1600" i="1" dirty="0" smtClean="0"/>
              <a:t> </a:t>
            </a:r>
            <a:r>
              <a:rPr lang="en-US" sz="1600" dirty="0" smtClean="0"/>
              <a:t>for length args rather than </a:t>
            </a:r>
            <a:r>
              <a:rPr lang="en-US" sz="1600" i="1" dirty="0" smtClean="0"/>
              <a:t>int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06" y="1420531"/>
            <a:ext cx="305795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Create the Python module implementation in </a:t>
            </a:r>
            <a:r>
              <a:rPr lang="en-US" sz="1600" i="1" dirty="0" smtClean="0"/>
              <a:t>src/</a:t>
            </a:r>
            <a:r>
              <a:rPr lang="en-US" sz="1600" i="1" dirty="0" err="1" smtClean="0"/>
              <a:t>pymixedlang_mod</a:t>
            </a:r>
            <a:r>
              <a:rPr lang="en-US" sz="1600" i="1" dirty="0" smtClean="0"/>
              <a:t>/module_pymixedlang.cpp</a:t>
            </a:r>
          </a:p>
          <a:p>
            <a:pPr lvl="1"/>
            <a:r>
              <a:rPr lang="en-US" sz="1400" dirty="0" smtClean="0"/>
              <a:t>Include the module header file (or directly include </a:t>
            </a:r>
            <a:r>
              <a:rPr lang="en-US" sz="1400" i="1" dirty="0" err="1" smtClean="0"/>
              <a:t>Python.h</a:t>
            </a:r>
            <a:r>
              <a:rPr lang="en-US" sz="1400" dirty="0" smtClean="0"/>
              <a:t>).</a:t>
            </a:r>
          </a:p>
          <a:p>
            <a:pPr lvl="1"/>
            <a:r>
              <a:rPr lang="en-US" sz="1400" dirty="0" smtClean="0"/>
              <a:t>Include the C++ headers we need.</a:t>
            </a:r>
          </a:p>
          <a:p>
            <a:pPr lvl="1"/>
            <a:r>
              <a:rPr lang="en-US" sz="1400" dirty="0" smtClean="0"/>
              <a:t>Define the name of the module (</a:t>
            </a:r>
            <a:r>
              <a:rPr lang="en-US" sz="1400" i="1" dirty="0" smtClean="0"/>
              <a:t>char*</a:t>
            </a:r>
            <a:r>
              <a:rPr lang="en-US" sz="1400" dirty="0" smtClean="0"/>
              <a:t>).</a:t>
            </a:r>
          </a:p>
          <a:p>
            <a:pPr lvl="1"/>
            <a:r>
              <a:rPr lang="en-US" sz="1400" dirty="0" smtClean="0"/>
              <a:t>Create the module documentation string using the special </a:t>
            </a:r>
            <a:r>
              <a:rPr lang="en-US" sz="1400" i="1" dirty="0" err="1" smtClean="0"/>
              <a:t>PyDoc_STRVAR</a:t>
            </a:r>
            <a:r>
              <a:rPr lang="en-US" sz="1400" i="1" dirty="0" smtClean="0"/>
              <a:t>() </a:t>
            </a:r>
            <a:r>
              <a:rPr lang="en-US" sz="1400" dirty="0" smtClean="0"/>
              <a:t>macro.</a:t>
            </a:r>
          </a:p>
          <a:p>
            <a:pPr lvl="1"/>
            <a:r>
              <a:rPr lang="en-US" sz="1400" dirty="0" smtClean="0"/>
              <a:t>Declare a </a:t>
            </a:r>
            <a:r>
              <a:rPr lang="en-US" sz="1400" i="1" dirty="0" err="1" smtClean="0"/>
              <a:t>PyObject</a:t>
            </a:r>
            <a:r>
              <a:rPr lang="en-US" sz="1400" i="1" dirty="0" smtClean="0"/>
              <a:t>*</a:t>
            </a:r>
            <a:r>
              <a:rPr lang="en-US" sz="1400" dirty="0" smtClean="0"/>
              <a:t> to hold any error (exception) that might be raised if a method fails.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41" y="2896985"/>
            <a:ext cx="6258798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i="1" dirty="0" smtClean="0"/>
              <a:t>module_pymixedlang.cpp </a:t>
            </a:r>
            <a:r>
              <a:rPr lang="en-US" sz="1600" dirty="0" smtClean="0"/>
              <a:t>continued</a:t>
            </a:r>
            <a:r>
              <a:rPr lang="en-IL" sz="1600" dirty="0" smtClean="0"/>
              <a:t>…</a:t>
            </a:r>
            <a:endParaRPr lang="en-US" sz="1600" dirty="0" smtClean="0"/>
          </a:p>
          <a:p>
            <a:r>
              <a:rPr lang="en-US" sz="1600" dirty="0" smtClean="0"/>
              <a:t>Implement the module methods that wrap the C++ methods.</a:t>
            </a:r>
            <a:endParaRPr lang="en-US" sz="1600" i="1" dirty="0" smtClean="0"/>
          </a:p>
          <a:p>
            <a:pPr lvl="1"/>
            <a:r>
              <a:rPr lang="en-US" sz="1400" dirty="0" smtClean="0"/>
              <a:t>Start with the simplest example of </a:t>
            </a:r>
            <a:r>
              <a:rPr lang="en-US" sz="1400" i="1" dirty="0" err="1" smtClean="0"/>
              <a:t>set_headers</a:t>
            </a:r>
            <a:r>
              <a:rPr lang="en-US" sz="1400" i="1" dirty="0" smtClean="0"/>
              <a:t>()</a:t>
            </a:r>
            <a:r>
              <a:rPr lang="en-US" sz="1400" dirty="0" smtClean="0"/>
              <a:t> and </a:t>
            </a:r>
            <a:r>
              <a:rPr lang="en-US" sz="1400" i="1" dirty="0" err="1" smtClean="0"/>
              <a:t>get_headers</a:t>
            </a:r>
            <a:r>
              <a:rPr lang="en-US" sz="1400" i="1" dirty="0" smtClean="0"/>
              <a:t>()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These functions are </a:t>
            </a:r>
            <a:r>
              <a:rPr lang="en-US" sz="1400" i="1" dirty="0" smtClean="0"/>
              <a:t>static</a:t>
            </a:r>
            <a:r>
              <a:rPr lang="en-US" sz="1400" dirty="0" smtClean="0"/>
              <a:t> so their names are not exported by the library.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39" y="2249299"/>
            <a:ext cx="660174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i="1" dirty="0" smtClean="0"/>
              <a:t>module_pymixedlang.cpp </a:t>
            </a:r>
            <a:r>
              <a:rPr lang="en-US" sz="1600" dirty="0" smtClean="0"/>
              <a:t>continued</a:t>
            </a:r>
            <a:r>
              <a:rPr lang="en-IL" sz="1600" dirty="0" smtClean="0"/>
              <a:t>…</a:t>
            </a:r>
            <a:endParaRPr lang="en-US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49" y="1588796"/>
            <a:ext cx="7401958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0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5" y="1022465"/>
            <a:ext cx="7155500" cy="52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120640"/>
          </a:xfrm>
        </p:spPr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pPr marL="11103" indent="0">
              <a:buNone/>
            </a:pPr>
            <a:r>
              <a:rPr lang="en-US" sz="1600" dirty="0" smtClean="0"/>
              <a:t>                                                                                                 s: </a:t>
            </a:r>
            <a:r>
              <a:rPr lang="en-US" sz="1600" dirty="0" err="1" smtClean="0"/>
              <a:t>str</a:t>
            </a:r>
            <a:r>
              <a:rPr lang="en-US" sz="1600" dirty="0" smtClean="0"/>
              <a:t> (</a:t>
            </a:r>
            <a:r>
              <a:rPr lang="en-US" sz="1600" dirty="0" err="1" smtClean="0"/>
              <a:t>const</a:t>
            </a:r>
            <a:r>
              <a:rPr lang="en-US" sz="1600" dirty="0" smtClean="0"/>
              <a:t> char*)</a:t>
            </a:r>
          </a:p>
          <a:p>
            <a:pPr marL="11103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                                                                                 K: </a:t>
            </a:r>
            <a:r>
              <a:rPr lang="en-US" sz="1600" dirty="0" err="1" smtClean="0"/>
              <a:t>int</a:t>
            </a:r>
            <a:r>
              <a:rPr lang="en-US" sz="1600" dirty="0" smtClean="0"/>
              <a:t> (uint64_t)</a:t>
            </a:r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b="1" dirty="0" smtClean="0"/>
              <a:t>Note: </a:t>
            </a:r>
            <a:r>
              <a:rPr lang="en-US" sz="1600" dirty="0" smtClean="0"/>
              <a:t>There is no such function as </a:t>
            </a:r>
            <a:r>
              <a:rPr lang="en-US" sz="1600" i="1" dirty="0" smtClean="0"/>
              <a:t>logger::log()</a:t>
            </a:r>
            <a:r>
              <a:rPr lang="en-US" sz="1600" dirty="0" smtClean="0"/>
              <a:t> </a:t>
            </a:r>
            <a:r>
              <a:rPr lang="en-IL" sz="1600" dirty="0" smtClean="0"/>
              <a:t>–</a:t>
            </a:r>
            <a:r>
              <a:rPr lang="en-US" sz="1600" dirty="0" smtClean="0"/>
              <a:t> we will need to add it.</a:t>
            </a:r>
            <a:endParaRPr lang="en-US" sz="1600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8" y="1022465"/>
            <a:ext cx="5212391" cy="47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i="1" dirty="0" smtClean="0"/>
              <a:t>module_pymixedlang.cpp </a:t>
            </a:r>
            <a:r>
              <a:rPr lang="en-US" sz="1600" dirty="0" smtClean="0"/>
              <a:t>continued</a:t>
            </a:r>
            <a:r>
              <a:rPr lang="en-IL" sz="1600" dirty="0" smtClean="0"/>
              <a:t>…</a:t>
            </a:r>
            <a:endParaRPr lang="en-US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34" y="1446414"/>
            <a:ext cx="1126012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i="1" dirty="0" smtClean="0"/>
              <a:t>module_pymixedlang.cpp </a:t>
            </a:r>
            <a:r>
              <a:rPr lang="en-US" sz="1600" dirty="0" smtClean="0"/>
              <a:t>continued</a:t>
            </a:r>
            <a:r>
              <a:rPr lang="en-IL" sz="1600" dirty="0" smtClean="0"/>
              <a:t>…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02" y="1588796"/>
            <a:ext cx="6649378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Add new </a:t>
            </a:r>
            <a:r>
              <a:rPr lang="en-US" sz="1600" i="1" dirty="0" smtClean="0"/>
              <a:t>logger::log() </a:t>
            </a:r>
            <a:r>
              <a:rPr lang="en-US" sz="1600" dirty="0" smtClean="0"/>
              <a:t>function to </a:t>
            </a:r>
            <a:r>
              <a:rPr lang="en-US" sz="1600" i="1" dirty="0" smtClean="0"/>
              <a:t>include/</a:t>
            </a:r>
            <a:r>
              <a:rPr lang="en-US" sz="1600" i="1" dirty="0" err="1" smtClean="0"/>
              <a:t>logger.h</a:t>
            </a:r>
            <a:r>
              <a:rPr lang="en-US" sz="1600" i="1" dirty="0"/>
              <a:t> </a:t>
            </a:r>
            <a:r>
              <a:rPr lang="en-US" sz="1600" dirty="0"/>
              <a:t>and </a:t>
            </a:r>
            <a:r>
              <a:rPr lang="en-US" sz="1600" i="1" dirty="0"/>
              <a:t>src/</a:t>
            </a:r>
            <a:r>
              <a:rPr lang="en-US" sz="1600" i="1" dirty="0" err="1"/>
              <a:t>mixedlang_lib</a:t>
            </a:r>
            <a:r>
              <a:rPr lang="en-US" sz="1600" i="1" dirty="0"/>
              <a:t>/logger.cpp 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20" y="1480846"/>
            <a:ext cx="5096586" cy="438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20" y="2270730"/>
            <a:ext cx="521090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Build the Python module and try it out in the Python CLI:</a:t>
            </a:r>
          </a:p>
          <a:p>
            <a:pPr marL="11103" indent="0">
              <a:buNone/>
            </a:pPr>
            <a:r>
              <a:rPr lang="en-US" sz="1600" i="1" dirty="0" smtClean="0"/>
              <a:t>    cd build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cmake</a:t>
            </a:r>
            <a:r>
              <a:rPr lang="en-US" sz="1600" i="1" dirty="0" smtClean="0"/>
              <a:t> ..</a:t>
            </a:r>
          </a:p>
          <a:p>
            <a:pPr marL="11103" indent="0">
              <a:buNone/>
            </a:pPr>
            <a:r>
              <a:rPr lang="en-US" sz="1600" i="1" dirty="0" smtClean="0"/>
              <a:t>    make</a:t>
            </a:r>
          </a:p>
          <a:p>
            <a:r>
              <a:rPr lang="en-US" sz="1600" dirty="0" smtClean="0"/>
              <a:t>This builds the new module as a shared library:</a:t>
            </a:r>
          </a:p>
          <a:p>
            <a:endParaRPr lang="en-US" sz="1600" dirty="0" smtClean="0"/>
          </a:p>
          <a:p>
            <a:r>
              <a:rPr lang="en-US" sz="1600" dirty="0" smtClean="0"/>
              <a:t>Launch Python and try out the module:</a:t>
            </a:r>
          </a:p>
          <a:p>
            <a:pPr marL="11103" indent="0">
              <a:buNone/>
            </a:pPr>
            <a:r>
              <a:rPr lang="en-US" sz="1600" i="1" dirty="0" smtClean="0"/>
              <a:t>    python3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86" y="3647978"/>
            <a:ext cx="6058746" cy="914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86" y="2634190"/>
            <a:ext cx="1247949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ex2: Write a simple C program to use a C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5513682" cy="4751576"/>
          </a:xfrm>
        </p:spPr>
        <p:txBody>
          <a:bodyPr/>
          <a:lstStyle/>
          <a:p>
            <a:r>
              <a:rPr lang="en-US" sz="1600" dirty="0"/>
              <a:t>Write a simple </a:t>
            </a:r>
            <a:r>
              <a:rPr lang="en-US" sz="1600" dirty="0" smtClean="0"/>
              <a:t>C program to </a:t>
            </a:r>
            <a:r>
              <a:rPr lang="en-US" sz="1600" dirty="0"/>
              <a:t>call the </a:t>
            </a:r>
            <a:r>
              <a:rPr lang="en-US" sz="1600" dirty="0" smtClean="0"/>
              <a:t>C print() function:</a:t>
            </a:r>
            <a:endParaRPr lang="en-US" sz="1600" dirty="0"/>
          </a:p>
          <a:p>
            <a:pPr marL="11103" indent="0">
              <a:buNone/>
            </a:pPr>
            <a:r>
              <a:rPr lang="en-US" sz="1600" i="1" dirty="0" smtClean="0"/>
              <a:t>    vim </a:t>
            </a:r>
            <a:r>
              <a:rPr lang="en-US" sz="1600" i="1" dirty="0" err="1"/>
              <a:t>main.c</a:t>
            </a:r>
            <a:endParaRPr lang="en-US" sz="1600" i="1" dirty="0"/>
          </a:p>
          <a:p>
            <a:endParaRPr lang="en-US" sz="1600" dirty="0" smtClean="0"/>
          </a:p>
          <a:p>
            <a:r>
              <a:rPr lang="en-US" sz="1600" dirty="0"/>
              <a:t>Compile the C </a:t>
            </a:r>
            <a:r>
              <a:rPr lang="en-US" sz="1600" dirty="0" smtClean="0"/>
              <a:t>program </a:t>
            </a:r>
            <a:r>
              <a:rPr lang="en-US" sz="1600" dirty="0"/>
              <a:t>into object code:</a:t>
            </a:r>
          </a:p>
          <a:p>
            <a:pPr marL="11103" lvl="1" indent="0">
              <a:buClr>
                <a:srgbClr val="000000"/>
              </a:buClr>
              <a:buNone/>
            </a:pPr>
            <a:r>
              <a:rPr lang="en-US" sz="1600" i="1" dirty="0"/>
              <a:t>    </a:t>
            </a:r>
            <a:r>
              <a:rPr lang="en-US" sz="1600" i="1" dirty="0" err="1"/>
              <a:t>gcc</a:t>
            </a:r>
            <a:r>
              <a:rPr lang="en-US" sz="1600" i="1" dirty="0"/>
              <a:t> -c </a:t>
            </a:r>
            <a:r>
              <a:rPr lang="en-US" sz="1600" i="1" dirty="0" err="1" smtClean="0"/>
              <a:t>main.c</a:t>
            </a:r>
            <a:r>
              <a:rPr lang="en-US" sz="1600" i="1" dirty="0" smtClean="0"/>
              <a:t> </a:t>
            </a:r>
            <a:r>
              <a:rPr lang="en-US" sz="1600" i="1" dirty="0"/>
              <a:t>-o </a:t>
            </a:r>
            <a:r>
              <a:rPr lang="en-US" sz="1600" i="1" dirty="0" err="1" smtClean="0"/>
              <a:t>mainc.o</a:t>
            </a:r>
            <a:endParaRPr lang="en-US" sz="1600" i="1" dirty="0"/>
          </a:p>
          <a:p>
            <a:r>
              <a:rPr lang="en-US" sz="1600" dirty="0"/>
              <a:t>View symbols in </a:t>
            </a:r>
            <a:r>
              <a:rPr lang="en-US" sz="1600" dirty="0" err="1" smtClean="0"/>
              <a:t>mainc.o</a:t>
            </a:r>
            <a:r>
              <a:rPr lang="en-US" sz="1600" dirty="0"/>
              <a:t>:</a:t>
            </a:r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</a:t>
            </a:r>
            <a:r>
              <a:rPr lang="en-US" sz="1600" i="1" dirty="0" err="1" smtClean="0"/>
              <a:t>mainc.o</a:t>
            </a:r>
            <a:endParaRPr lang="en-US" sz="1600" dirty="0"/>
          </a:p>
          <a:p>
            <a:r>
              <a:rPr lang="en-US" sz="1600" dirty="0" smtClean="0"/>
              <a:t>Link </a:t>
            </a:r>
            <a:r>
              <a:rPr lang="en-US" sz="1600" dirty="0" err="1" smtClean="0"/>
              <a:t>mainc.o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err="1" smtClean="0"/>
              <a:t>textc.o</a:t>
            </a:r>
            <a:r>
              <a:rPr lang="en-US" sz="1600" dirty="0" smtClean="0"/>
              <a:t> </a:t>
            </a:r>
            <a:r>
              <a:rPr lang="en-US" sz="1600" dirty="0"/>
              <a:t>into executable named </a:t>
            </a:r>
            <a:r>
              <a:rPr lang="en-US" sz="1600" dirty="0" smtClean="0"/>
              <a:t>demo2:</a:t>
            </a:r>
            <a:endParaRPr lang="en-US" sz="1600" dirty="0"/>
          </a:p>
          <a:p>
            <a:pPr marL="11103" indent="0">
              <a:buNone/>
            </a:pPr>
            <a:r>
              <a:rPr lang="en-US" sz="1600" i="1" dirty="0"/>
              <a:t>    </a:t>
            </a:r>
            <a:r>
              <a:rPr lang="en-US" sz="1600" i="1" dirty="0" err="1"/>
              <a:t>gcc</a:t>
            </a:r>
            <a:r>
              <a:rPr lang="en-US" sz="1600" i="1" dirty="0"/>
              <a:t> </a:t>
            </a:r>
            <a:r>
              <a:rPr lang="en-US" sz="1600" i="1" dirty="0" err="1" smtClean="0"/>
              <a:t>mainc.o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textc.o</a:t>
            </a:r>
            <a:r>
              <a:rPr lang="en-US" sz="1600" i="1" dirty="0" smtClean="0"/>
              <a:t> </a:t>
            </a:r>
            <a:r>
              <a:rPr lang="en-US" sz="1600" i="1" dirty="0"/>
              <a:t>-o </a:t>
            </a:r>
            <a:r>
              <a:rPr lang="en-US" sz="1600" i="1" dirty="0" smtClean="0"/>
              <a:t>demo2</a:t>
            </a:r>
            <a:endParaRPr lang="en-US" sz="1600" i="1" dirty="0"/>
          </a:p>
          <a:p>
            <a:r>
              <a:rPr lang="en-US" sz="1600" dirty="0"/>
              <a:t>View symbols in </a:t>
            </a:r>
            <a:r>
              <a:rPr lang="en-US" sz="1600" dirty="0" smtClean="0"/>
              <a:t>demo2:</a:t>
            </a:r>
            <a:endParaRPr lang="en-US" sz="1600" dirty="0"/>
          </a:p>
          <a:p>
            <a:pPr marL="11103" indent="0">
              <a:buNone/>
            </a:pPr>
            <a:r>
              <a:rPr lang="en-US" sz="1600" dirty="0"/>
              <a:t>    </a:t>
            </a:r>
            <a:r>
              <a:rPr lang="en-US" sz="1600" i="1" dirty="0" smtClean="0"/>
              <a:t>nm demo2</a:t>
            </a:r>
            <a:endParaRPr lang="en-US" sz="1600" i="1" dirty="0"/>
          </a:p>
          <a:p>
            <a:r>
              <a:rPr lang="en-US" sz="1600" dirty="0" smtClean="0"/>
              <a:t>Run </a:t>
            </a:r>
            <a:r>
              <a:rPr lang="en-US" sz="1600" dirty="0"/>
              <a:t>the program:</a:t>
            </a:r>
          </a:p>
          <a:p>
            <a:pPr marL="11103" indent="0">
              <a:buNone/>
            </a:pPr>
            <a:r>
              <a:rPr lang="en-US" sz="1600" i="1" dirty="0"/>
              <a:t>    ./</a:t>
            </a:r>
            <a:r>
              <a:rPr lang="en-US" sz="1600" i="1" dirty="0" smtClean="0"/>
              <a:t>demo2</a:t>
            </a: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33" y="1313018"/>
            <a:ext cx="4401164" cy="18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798" y="2680500"/>
            <a:ext cx="2162477" cy="581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175" y="4132306"/>
            <a:ext cx="3286584" cy="962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823" y="5295491"/>
            <a:ext cx="2610214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Get help on the module: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pPr marL="11103" indent="0">
              <a:buNone/>
            </a:pPr>
            <a:r>
              <a:rPr lang="en-US" sz="1600" dirty="0" smtClean="0"/>
              <a:t>                                                </a:t>
            </a:r>
            <a:r>
              <a:rPr lang="en-IL" sz="1600" dirty="0" smtClean="0"/>
              <a:t>…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953" y="1369690"/>
            <a:ext cx="1857634" cy="219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33" y="1022465"/>
            <a:ext cx="3656462" cy="2053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647" y="3214524"/>
            <a:ext cx="8826417" cy="30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ex4: Python module written in C++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Try execute our module </a:t>
            </a:r>
            <a:r>
              <a:rPr lang="en-US" sz="1600" i="1" dirty="0" err="1" smtClean="0"/>
              <a:t>get_config</a:t>
            </a:r>
            <a:r>
              <a:rPr lang="en-US" sz="1600" i="1" dirty="0" smtClean="0"/>
              <a:t>() </a:t>
            </a:r>
            <a:r>
              <a:rPr lang="en-US" sz="1600" dirty="0" smtClean="0"/>
              <a:t>method: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Change our log level:</a:t>
            </a:r>
          </a:p>
          <a:p>
            <a:pPr marL="11103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30" y="1423688"/>
            <a:ext cx="8630854" cy="552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30" y="2645114"/>
            <a:ext cx="9535856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ex4b: Python module wrapper written in Python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In Python one usually uses the standard Python </a:t>
            </a:r>
            <a:r>
              <a:rPr lang="en-US" sz="1600" i="1" dirty="0" smtClean="0"/>
              <a:t>logging </a:t>
            </a:r>
            <a:r>
              <a:rPr lang="en-US" sz="1600" dirty="0" smtClean="0"/>
              <a:t>module.</a:t>
            </a:r>
          </a:p>
          <a:p>
            <a:r>
              <a:rPr lang="en-US" sz="1600" dirty="0" smtClean="0"/>
              <a:t>In this case it is best to write a Python wrapper to expose our Python module </a:t>
            </a:r>
            <a:r>
              <a:rPr lang="en-US" sz="1600" i="1" dirty="0" smtClean="0"/>
              <a:t>logger </a:t>
            </a:r>
            <a:r>
              <a:rPr lang="en-US" sz="1600" dirty="0" smtClean="0"/>
              <a:t>functionality as an extension of the Python </a:t>
            </a:r>
            <a:r>
              <a:rPr lang="en-US" sz="1600" i="1" dirty="0" smtClean="0"/>
              <a:t>logging </a:t>
            </a:r>
            <a:r>
              <a:rPr lang="en-US" sz="1600" dirty="0" smtClean="0"/>
              <a:t>module by writing a custom </a:t>
            </a:r>
            <a:r>
              <a:rPr lang="en-US" sz="1600" i="1" dirty="0" err="1" smtClean="0"/>
              <a:t>logging.Handler</a:t>
            </a:r>
            <a:r>
              <a:rPr lang="en-US" sz="1600" i="1" dirty="0" smtClean="0"/>
              <a:t> </a:t>
            </a:r>
            <a:r>
              <a:rPr lang="en-US" sz="1600" dirty="0" smtClean="0"/>
              <a:t>class.</a:t>
            </a:r>
          </a:p>
          <a:p>
            <a:r>
              <a:rPr lang="en-US" sz="1600" dirty="0" smtClean="0"/>
              <a:t>Create a Python module </a:t>
            </a:r>
            <a:r>
              <a:rPr lang="en-US" sz="1600" i="1" dirty="0" smtClean="0"/>
              <a:t>modules/</a:t>
            </a:r>
            <a:r>
              <a:rPr lang="en-US" sz="1600" i="1" dirty="0" err="1" smtClean="0"/>
              <a:t>mixedlang</a:t>
            </a:r>
            <a:endParaRPr lang="en-US" sz="1600" i="1" dirty="0" smtClean="0"/>
          </a:p>
          <a:p>
            <a:pPr marL="11103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ex4b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mkdir</a:t>
            </a:r>
            <a:r>
              <a:rPr lang="en-US" sz="1600" i="1" dirty="0" smtClean="0"/>
              <a:t> modules/</a:t>
            </a:r>
            <a:r>
              <a:rPr lang="en-US" sz="1600" i="1" dirty="0" err="1" smtClean="0"/>
              <a:t>mixedlang</a:t>
            </a:r>
            <a:endParaRPr lang="en-US" sz="1600" i="1" dirty="0" smtClean="0"/>
          </a:p>
          <a:p>
            <a:r>
              <a:rPr lang="en-US" sz="1600" dirty="0" smtClean="0"/>
              <a:t>Create a </a:t>
            </a:r>
            <a:r>
              <a:rPr lang="en-US" sz="1600" i="1" dirty="0" smtClean="0"/>
              <a:t>modules/mixedlang/__init__.py script:</a:t>
            </a:r>
          </a:p>
          <a:p>
            <a:endParaRPr lang="en-US" sz="1600" i="1" dirty="0"/>
          </a:p>
          <a:p>
            <a:r>
              <a:rPr lang="en-US" sz="1600" dirty="0" smtClean="0"/>
              <a:t>Create the </a:t>
            </a:r>
            <a:r>
              <a:rPr lang="en-US" sz="1600" i="1" dirty="0" smtClean="0"/>
              <a:t>modules/mixedlang/logger.py </a:t>
            </a:r>
            <a:r>
              <a:rPr lang="en-US" sz="1600" dirty="0" smtClean="0"/>
              <a:t>script: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9" y="3192952"/>
            <a:ext cx="1790950" cy="1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9" y="3857838"/>
            <a:ext cx="270547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9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ex4b: Python module wrapper written in Python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i="1" dirty="0" smtClean="0"/>
              <a:t>logger.py </a:t>
            </a:r>
            <a:r>
              <a:rPr lang="en-US" sz="1600" dirty="0" smtClean="0"/>
              <a:t>continued</a:t>
            </a:r>
            <a:r>
              <a:rPr lang="en-IL" sz="1600" dirty="0" smtClean="0"/>
              <a:t>…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07" y="1396207"/>
            <a:ext cx="9390629" cy="485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ex4b: Python module wrapper written in Python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i="1" dirty="0" smtClean="0"/>
              <a:t>logger.py </a:t>
            </a:r>
            <a:r>
              <a:rPr lang="en-US" sz="1600" dirty="0" smtClean="0"/>
              <a:t>continued</a:t>
            </a:r>
            <a:r>
              <a:rPr lang="en-IL" sz="1600" dirty="0" smtClean="0"/>
              <a:t>…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6" y="1489060"/>
            <a:ext cx="10888595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ex4b: Python module wrapper written in Python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087390"/>
          </a:xfrm>
        </p:spPr>
        <p:txBody>
          <a:bodyPr/>
          <a:lstStyle/>
          <a:p>
            <a:r>
              <a:rPr lang="en-US" sz="1600" dirty="0" smtClean="0"/>
              <a:t>Copy the new Python module to the </a:t>
            </a:r>
            <a:r>
              <a:rPr lang="en-US" sz="1600" i="1" dirty="0" smtClean="0"/>
              <a:t>build/modules </a:t>
            </a:r>
            <a:r>
              <a:rPr lang="en-US" sz="1600" dirty="0" smtClean="0"/>
              <a:t>directory and try it out in the Python CLI: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ex4b</a:t>
            </a:r>
          </a:p>
          <a:p>
            <a:pPr marL="11103" indent="0">
              <a:buNone/>
            </a:pPr>
            <a:r>
              <a:rPr lang="en-US" sz="1600" i="1" dirty="0" smtClean="0"/>
              <a:t>    cd build</a:t>
            </a:r>
          </a:p>
          <a:p>
            <a:pPr marL="11103" indent="0">
              <a:buNone/>
            </a:pPr>
            <a:r>
              <a:rPr lang="en-US" sz="1600" i="1" dirty="0" smtClean="0"/>
              <a:t>    make</a:t>
            </a:r>
          </a:p>
          <a:p>
            <a:r>
              <a:rPr lang="en-US" sz="1600" dirty="0" smtClean="0"/>
              <a:t>This copies the </a:t>
            </a:r>
            <a:r>
              <a:rPr lang="en-US" sz="1600" i="1" dirty="0" smtClean="0"/>
              <a:t>modules </a:t>
            </a:r>
            <a:r>
              <a:rPr lang="en-US" sz="1600" dirty="0" smtClean="0"/>
              <a:t>directory:</a:t>
            </a:r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i="1" dirty="0" smtClean="0"/>
              <a:t>ls </a:t>
            </a:r>
            <a:r>
              <a:rPr lang="en-US" sz="1600" i="1" dirty="0"/>
              <a:t>-R modules/</a:t>
            </a:r>
            <a:r>
              <a:rPr lang="en-US" sz="1600" i="1" dirty="0" err="1"/>
              <a:t>mixedlang</a:t>
            </a:r>
            <a:endParaRPr lang="en-US" sz="1600" i="1" dirty="0" smtClean="0"/>
          </a:p>
          <a:p>
            <a:endParaRPr lang="en-US" sz="1600" dirty="0" smtClean="0"/>
          </a:p>
          <a:p>
            <a:r>
              <a:rPr lang="en-US" sz="1600" dirty="0" smtClean="0"/>
              <a:t>Launch Python and try out the module:</a:t>
            </a:r>
          </a:p>
          <a:p>
            <a:pPr marL="11103" indent="0">
              <a:buNone/>
            </a:pPr>
            <a:r>
              <a:rPr lang="en-US" sz="1600" i="1" dirty="0" smtClean="0"/>
              <a:t>    python3</a:t>
            </a:r>
          </a:p>
          <a:p>
            <a:pPr marL="11103" indent="0">
              <a:buNone/>
            </a:pPr>
            <a:endParaRPr lang="en-US" sz="1600" i="1" dirty="0"/>
          </a:p>
          <a:p>
            <a:pPr marL="11103" indent="0">
              <a:buNone/>
            </a:pPr>
            <a:endParaRPr lang="en-US" sz="1600" i="1" dirty="0" smtClean="0"/>
          </a:p>
          <a:p>
            <a:r>
              <a:rPr lang="en-US" sz="1600" dirty="0" smtClean="0"/>
              <a:t>Here the default logger was used because we forgot to add the </a:t>
            </a:r>
            <a:r>
              <a:rPr lang="en-US" sz="1600" i="1" dirty="0" smtClean="0"/>
              <a:t>lib </a:t>
            </a:r>
            <a:r>
              <a:rPr lang="en-US" sz="1600" dirty="0" smtClean="0"/>
              <a:t>folder to the path.</a:t>
            </a:r>
          </a:p>
          <a:p>
            <a:r>
              <a:rPr lang="en-US" sz="1600" dirty="0" smtClean="0"/>
              <a:t>Try again:</a:t>
            </a:r>
          </a:p>
          <a:p>
            <a:pPr marL="11103" indent="0">
              <a:buNone/>
            </a:pPr>
            <a:endParaRPr lang="en-US" sz="16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803" y="2732610"/>
            <a:ext cx="1924319" cy="362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85" y="3591641"/>
            <a:ext cx="7154273" cy="905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985" y="4927028"/>
            <a:ext cx="3677163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ex4b: Python module wrapper written in Python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087390"/>
          </a:xfrm>
        </p:spPr>
        <p:txBody>
          <a:bodyPr/>
          <a:lstStyle/>
          <a:p>
            <a:r>
              <a:rPr lang="en-US" sz="1600" dirty="0" smtClean="0"/>
              <a:t>Try change the log level: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44" y="1356330"/>
            <a:ext cx="953585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3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ex4c: Python program using a module written in C++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087390"/>
          </a:xfrm>
        </p:spPr>
        <p:txBody>
          <a:bodyPr/>
          <a:lstStyle/>
          <a:p>
            <a:r>
              <a:rPr lang="en-US" sz="1600" dirty="0" smtClean="0"/>
              <a:t>Create a demo Python script </a:t>
            </a:r>
            <a:r>
              <a:rPr lang="en-US" sz="1600" i="1" dirty="0" smtClean="0"/>
              <a:t>apps/py_scripts/demo.py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git</a:t>
            </a:r>
            <a:r>
              <a:rPr lang="en-US" sz="1600" i="1" dirty="0" smtClean="0"/>
              <a:t> checkout ex4c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03" y="1776182"/>
            <a:ext cx="6020640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ex4c: Python program using a module written in C++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5087390"/>
          </a:xfrm>
        </p:spPr>
        <p:txBody>
          <a:bodyPr/>
          <a:lstStyle/>
          <a:p>
            <a:r>
              <a:rPr lang="en-US" sz="1600" dirty="0" smtClean="0"/>
              <a:t>Add a custom target to </a:t>
            </a:r>
            <a:r>
              <a:rPr lang="en-US" sz="1600" i="1" dirty="0" smtClean="0"/>
              <a:t>apps/CMakeLists.txt </a:t>
            </a:r>
            <a:r>
              <a:rPr lang="en-US" sz="1600" dirty="0" smtClean="0"/>
              <a:t>to copy any Python scripts to the build directory: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Copy the demo Python script:</a:t>
            </a:r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i="1" dirty="0" smtClean="0"/>
              <a:t>cd build</a:t>
            </a:r>
          </a:p>
          <a:p>
            <a:pPr marL="11103" indent="0">
              <a:buNone/>
            </a:pPr>
            <a:r>
              <a:rPr lang="en-US" sz="1600" i="1" dirty="0" smtClean="0"/>
              <a:t>    </a:t>
            </a:r>
            <a:r>
              <a:rPr lang="en-US" sz="1600" i="1" dirty="0" err="1" smtClean="0"/>
              <a:t>cmake</a:t>
            </a:r>
            <a:r>
              <a:rPr lang="en-US" sz="1600" i="1" dirty="0" smtClean="0"/>
              <a:t> ..</a:t>
            </a:r>
          </a:p>
          <a:p>
            <a:pPr marL="11103" indent="0">
              <a:buNone/>
            </a:pPr>
            <a:r>
              <a:rPr lang="en-US" sz="1600" i="1" dirty="0" smtClean="0"/>
              <a:t>    make</a:t>
            </a:r>
          </a:p>
          <a:p>
            <a:r>
              <a:rPr lang="en-US" sz="1600" dirty="0" smtClean="0"/>
              <a:t>Run the program:</a:t>
            </a:r>
          </a:p>
          <a:p>
            <a:pPr marL="11103" indent="0">
              <a:buNone/>
            </a:pPr>
            <a:r>
              <a:rPr lang="en-US" sz="1600" dirty="0" smtClean="0"/>
              <a:t>    </a:t>
            </a:r>
            <a:r>
              <a:rPr lang="en-US" sz="1600" i="1" dirty="0" smtClean="0"/>
              <a:t>./demo.py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9" y="1383731"/>
            <a:ext cx="5191850" cy="1114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80" y="3624682"/>
            <a:ext cx="638264" cy="190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39" y="4655789"/>
            <a:ext cx="86213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840DB3-EB97-4DC3-9653-BCB0FFFA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66331"/>
          </a:xfrm>
        </p:spPr>
        <p:txBody>
          <a:bodyPr>
            <a:normAutofit/>
          </a:bodyPr>
          <a:lstStyle/>
          <a:p>
            <a:r>
              <a:rPr lang="en-US" dirty="0" smtClean="0"/>
              <a:t>ex5: C++ program calling Python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7C85-EED7-486F-8CCA-4A9404E6F5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29176" y="1022465"/>
            <a:ext cx="10098346" cy="4751576"/>
          </a:xfrm>
        </p:spPr>
        <p:txBody>
          <a:bodyPr/>
          <a:lstStyle/>
          <a:p>
            <a:r>
              <a:rPr lang="en-US" sz="1600" dirty="0" smtClean="0"/>
              <a:t>When writing more complex Python code in C++, management of C </a:t>
            </a:r>
            <a:r>
              <a:rPr lang="en-US" sz="1600" i="1" dirty="0" err="1" smtClean="0"/>
              <a:t>PyObject</a:t>
            </a:r>
            <a:r>
              <a:rPr lang="en-US" sz="1600" i="1" dirty="0" smtClean="0"/>
              <a:t>* </a:t>
            </a:r>
            <a:r>
              <a:rPr lang="en-US" sz="1600" dirty="0" smtClean="0"/>
              <a:t>references starts to become tedious.</a:t>
            </a:r>
          </a:p>
          <a:p>
            <a:pPr lvl="1"/>
            <a:r>
              <a:rPr lang="en-US" sz="1400" dirty="0" smtClean="0"/>
              <a:t>It is useful to write a C++ wrapper class for the </a:t>
            </a:r>
            <a:r>
              <a:rPr lang="en-US" sz="1400" i="1" dirty="0" err="1" smtClean="0"/>
              <a:t>PyObject</a:t>
            </a:r>
            <a:r>
              <a:rPr lang="en-US" sz="1400" i="1" dirty="0" smtClean="0"/>
              <a:t>*</a:t>
            </a:r>
            <a:r>
              <a:rPr lang="en-US" sz="1400" dirty="0" smtClean="0"/>
              <a:t> so it behaves similarly to a </a:t>
            </a:r>
            <a:r>
              <a:rPr lang="en-US" sz="1400" i="1" dirty="0" err="1" smtClean="0"/>
              <a:t>std</a:t>
            </a:r>
            <a:r>
              <a:rPr lang="en-US" sz="1400" i="1" dirty="0" smtClean="0"/>
              <a:t>::</a:t>
            </a:r>
            <a:r>
              <a:rPr lang="en-US" sz="1400" i="1" dirty="0" err="1" smtClean="0"/>
              <a:t>shared_ptr</a:t>
            </a:r>
            <a:r>
              <a:rPr lang="en-US" sz="1400" dirty="0" smtClean="0"/>
              <a:t> (such as a </a:t>
            </a:r>
            <a:r>
              <a:rPr lang="en-US" sz="1400" i="1" dirty="0" err="1" smtClean="0"/>
              <a:t>PyObjectPtr</a:t>
            </a:r>
            <a:r>
              <a:rPr lang="en-US" sz="1400" i="1" dirty="0" smtClean="0"/>
              <a:t> </a:t>
            </a:r>
            <a:r>
              <a:rPr lang="en-US" sz="1400" dirty="0" smtClean="0"/>
              <a:t>class).</a:t>
            </a:r>
          </a:p>
          <a:p>
            <a:r>
              <a:rPr lang="en-US" sz="1600" dirty="0" smtClean="0"/>
              <a:t>Embedding </a:t>
            </a:r>
            <a:r>
              <a:rPr lang="en-US" sz="1600" dirty="0"/>
              <a:t>Python inside of C</a:t>
            </a:r>
            <a:r>
              <a:rPr lang="en-US" sz="1600" dirty="0" smtClean="0"/>
              <a:t>++:</a:t>
            </a:r>
          </a:p>
          <a:p>
            <a:pPr lvl="1"/>
            <a:r>
              <a:rPr lang="en-US" sz="1400" dirty="0" smtClean="0"/>
              <a:t>When using a C++ module inside Python, the Python interpreter takes care of several things we do not need to deal with. This changes when embedding the Python runtime inside of a C++ program.</a:t>
            </a:r>
          </a:p>
          <a:p>
            <a:pPr lvl="1"/>
            <a:r>
              <a:rPr lang="en-US" sz="1400" dirty="0" smtClean="0"/>
              <a:t>Initializing and finalizing the Python runtime:</a:t>
            </a:r>
          </a:p>
          <a:p>
            <a:pPr lvl="2"/>
            <a:r>
              <a:rPr lang="en-US" sz="1400" dirty="0" smtClean="0"/>
              <a:t>As we have seen with other C wrappers for libraries, it is usual to have to initialize the library and/or its classes before use, and to destroy (finalize) them when finished.</a:t>
            </a:r>
          </a:p>
          <a:p>
            <a:pPr lvl="2"/>
            <a:r>
              <a:rPr lang="en-US" sz="1400" dirty="0" smtClean="0"/>
              <a:t>We need to call </a:t>
            </a:r>
            <a:r>
              <a:rPr lang="en-US" sz="1400" i="1" dirty="0" err="1" smtClean="0"/>
              <a:t>Py_Initialize</a:t>
            </a:r>
            <a:r>
              <a:rPr lang="en-US" sz="1400" i="1" dirty="0" smtClean="0"/>
              <a:t>() </a:t>
            </a:r>
            <a:r>
              <a:rPr lang="en-US" sz="1400" dirty="0" smtClean="0"/>
              <a:t>and </a:t>
            </a:r>
            <a:r>
              <a:rPr lang="en-US" sz="1400" i="1" dirty="0" err="1" smtClean="0"/>
              <a:t>Py_FinalizeEx</a:t>
            </a:r>
            <a:r>
              <a:rPr lang="en-US" sz="1400" i="1" dirty="0" smtClean="0"/>
              <a:t>() </a:t>
            </a:r>
            <a:r>
              <a:rPr lang="en-US" sz="1400" dirty="0" smtClean="0"/>
              <a:t>at some point in our code.</a:t>
            </a:r>
          </a:p>
          <a:p>
            <a:pPr lvl="1"/>
            <a:r>
              <a:rPr lang="en-US" sz="1400" dirty="0" smtClean="0"/>
              <a:t>GIL </a:t>
            </a:r>
            <a:r>
              <a:rPr lang="en-US" sz="1400" dirty="0"/>
              <a:t>(Global Interpreter Lock</a:t>
            </a:r>
            <a:r>
              <a:rPr lang="en-US" sz="1400" dirty="0" smtClean="0"/>
              <a:t>):</a:t>
            </a:r>
          </a:p>
          <a:p>
            <a:pPr lvl="2"/>
            <a:r>
              <a:rPr lang="en-US" sz="1400" dirty="0" smtClean="0"/>
              <a:t>Allows </a:t>
            </a:r>
            <a:r>
              <a:rPr lang="en-US" sz="1400" dirty="0"/>
              <a:t>only one thread to hold control of the Python </a:t>
            </a:r>
            <a:r>
              <a:rPr lang="en-US" sz="1400" dirty="0" smtClean="0"/>
              <a:t>interpreter at a given time.</a:t>
            </a:r>
          </a:p>
          <a:p>
            <a:pPr lvl="2"/>
            <a:r>
              <a:rPr lang="en-US" sz="1400" dirty="0" smtClean="0"/>
              <a:t>We need to acquire the GIL before calling any Python function (even something as simple as </a:t>
            </a:r>
            <a:r>
              <a:rPr lang="en-US" sz="1400" i="1" dirty="0" err="1" smtClean="0"/>
              <a:t>Py_AddRef</a:t>
            </a:r>
            <a:r>
              <a:rPr lang="en-US" sz="1400" i="1" dirty="0" smtClean="0"/>
              <a:t>()</a:t>
            </a:r>
            <a:r>
              <a:rPr lang="en-US" sz="1400" dirty="0" smtClean="0"/>
              <a:t>), and release it once we are done.</a:t>
            </a:r>
          </a:p>
          <a:p>
            <a:pPr lvl="2"/>
            <a:r>
              <a:rPr lang="en-US" sz="1400" dirty="0" smtClean="0"/>
              <a:t>It is useful to write a C++ wrapper class to manage the GIL state (such as an </a:t>
            </a:r>
            <a:r>
              <a:rPr lang="en-US" sz="1400" i="1" dirty="0" err="1" smtClean="0"/>
              <a:t>AcquireGil</a:t>
            </a:r>
            <a:r>
              <a:rPr lang="en-US" sz="1400" i="1" dirty="0" smtClean="0"/>
              <a:t> </a:t>
            </a:r>
            <a:r>
              <a:rPr lang="en-US" sz="1400" dirty="0" smtClean="0"/>
              <a:t>class).</a:t>
            </a:r>
          </a:p>
          <a:p>
            <a:pPr lvl="1"/>
            <a:r>
              <a:rPr lang="en-US" sz="1400" dirty="0" smtClean="0"/>
              <a:t>Allow threads</a:t>
            </a:r>
          </a:p>
          <a:p>
            <a:pPr lvl="2"/>
            <a:r>
              <a:rPr lang="en-US" sz="1400" dirty="0" smtClean="0"/>
              <a:t>To allow threads during the lifetime of the C++ program the Python thread state should be saved just after initializing Python and restored just before finalizing Python (</a:t>
            </a:r>
            <a:r>
              <a:rPr lang="en-US" sz="1400" i="1" dirty="0" err="1" smtClean="0"/>
              <a:t>PyEval_SaveThread</a:t>
            </a:r>
            <a:r>
              <a:rPr lang="en-US" sz="1400" i="1" dirty="0" smtClean="0"/>
              <a:t>()</a:t>
            </a:r>
            <a:r>
              <a:rPr lang="en-US" sz="1400" dirty="0" smtClean="0"/>
              <a:t> and </a:t>
            </a:r>
            <a:r>
              <a:rPr lang="en-US" sz="1400" i="1" dirty="0" err="1" smtClean="0"/>
              <a:t>PyEval_RestoreThread</a:t>
            </a:r>
            <a:r>
              <a:rPr lang="en-US" sz="1400" i="1" dirty="0" smtClean="0"/>
              <a:t>()</a:t>
            </a:r>
            <a:r>
              <a:rPr lang="en-US" sz="14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560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77E3B732-DDF7-4011-B681-28F511DF8898}"/>
    </a:ext>
  </a:extLst>
</a:theme>
</file>

<file path=ppt/theme/theme10.xml><?xml version="1.0" encoding="utf-8"?>
<a:theme xmlns:a="http://schemas.openxmlformats.org/drawingml/2006/main" name="Content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D0777F34-6367-4DF4-9393-018F633BF6EA}" vid="{6630AD90-FA7B-4610-9B8D-3FC937548237}"/>
    </a:ext>
  </a:extLst>
</a:theme>
</file>

<file path=ppt/theme/theme11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B16D3B90-6CC4-4C59-B8A0-3394A6C9C68F}" vid="{2756ECCC-7AC5-4646-87D4-54565DF9E5FA}"/>
    </a:ext>
  </a:extLst>
</a:theme>
</file>

<file path=ppt/theme/theme13.xml><?xml version="1.0" encoding="utf-8"?>
<a:theme xmlns:a="http://schemas.openxmlformats.org/drawingml/2006/main" name="4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4.xml><?xml version="1.0" encoding="utf-8"?>
<a:theme xmlns:a="http://schemas.openxmlformats.org/drawingml/2006/main" name="2_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77E3B732-DDF7-4011-B681-28F511DF8898}"/>
    </a:ext>
  </a:extLst>
</a:theme>
</file>

<file path=ppt/theme/theme15.xml><?xml version="1.0" encoding="utf-8"?>
<a:theme xmlns:a="http://schemas.openxmlformats.org/drawingml/2006/main" name="3_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77E3B732-DDF7-4011-B681-28F511DF8898}"/>
    </a:ext>
  </a:extLst>
</a:theme>
</file>

<file path=ppt/theme/theme16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_Content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D0777F34-6367-4DF4-9393-018F633BF6EA}" vid="{6630AD90-FA7B-4610-9B8D-3FC937548237}"/>
    </a:ext>
  </a:extLst>
</a:theme>
</file>

<file path=ppt/theme/theme1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2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2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B16D3B90-6CC4-4C59-B8A0-3394A6C9C68F}" vid="{2756ECCC-7AC5-4646-87D4-54565DF9E5FA}"/>
    </a:ext>
  </a:extLst>
</a:theme>
</file>

<file path=ppt/theme/theme2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uawei Template" id="{AF386C4C-55DF-4C28-8240-6EEB410DF1E5}" vid="{3762CE92-0867-403E-A90C-3627B850C489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AFFA82CF-250F-4604-B0DF-1F7FF8D51155}"/>
    </a:ext>
  </a:extLst>
</a:theme>
</file>

<file path=ppt/theme/theme4.xml><?xml version="1.0" encoding="utf-8"?>
<a:theme xmlns:a="http://schemas.openxmlformats.org/drawingml/2006/main" name="1_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002891D3-441F-4843-9EAC-D44E0F2301F5}"/>
    </a:ext>
  </a:extLst>
</a:theme>
</file>

<file path=ppt/theme/theme5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B16D3B90-6CC4-4C59-B8A0-3394A6C9C68F}" vid="{2756ECCC-7AC5-4646-87D4-54565DF9E5FA}"/>
    </a:ext>
  </a:extLst>
</a:theme>
</file>

<file path=ppt/theme/theme7.xml><?xml version="1.0" encoding="utf-8"?>
<a:theme xmlns:a="http://schemas.openxmlformats.org/drawingml/2006/main" name="9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8.xml><?xml version="1.0" encoding="utf-8"?>
<a:theme xmlns:a="http://schemas.openxmlformats.org/drawingml/2006/main" name="1_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uawei Template" id="{AF386C4C-55DF-4C28-8240-6EEB410DF1E5}" vid="{D9C28BE4-15CF-4343-B1EE-155D1D7B37E1}"/>
    </a:ext>
  </a:extLst>
</a:theme>
</file>

<file path=ppt/theme/theme9.xml><?xml version="1.0" encoding="utf-8"?>
<a:theme xmlns:a="http://schemas.openxmlformats.org/drawingml/2006/main" name="2_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uawei Template" id="{AF386C4C-55DF-4C28-8240-6EEB410DF1E5}" vid="{7218689A-4AA5-4453-977A-4D44D70D158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0</TotalTime>
  <Words>7416</Words>
  <Application>Microsoft Office PowerPoint</Application>
  <PresentationFormat>Custom</PresentationFormat>
  <Paragraphs>954</Paragraphs>
  <Slides>124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124</vt:i4>
      </vt:variant>
    </vt:vector>
  </HeadingPairs>
  <TitlesOfParts>
    <vt:vector size="158" baseType="lpstr">
      <vt:lpstr>Microsoft YaHei</vt:lpstr>
      <vt:lpstr>MS PGothic</vt:lpstr>
      <vt:lpstr>.AppleSystemUIFont</vt:lpstr>
      <vt:lpstr>Arial</vt:lpstr>
      <vt:lpstr>Assistant</vt:lpstr>
      <vt:lpstr>Calibri</vt:lpstr>
      <vt:lpstr>Calibri Light</vt:lpstr>
      <vt:lpstr>DejaVu Sans</vt:lpstr>
      <vt:lpstr>等线</vt:lpstr>
      <vt:lpstr>黑体</vt:lpstr>
      <vt:lpstr>华文细黑</vt:lpstr>
      <vt:lpstr>Symbol</vt:lpstr>
      <vt:lpstr>Wingdings</vt:lpstr>
      <vt:lpstr>封面页_图片版 </vt:lpstr>
      <vt:lpstr>章节页</vt:lpstr>
      <vt:lpstr>结束页</vt:lpstr>
      <vt:lpstr>1_目录页</vt:lpstr>
      <vt:lpstr>1_章节页</vt:lpstr>
      <vt:lpstr>Office Theme</vt:lpstr>
      <vt:lpstr>9_章节页</vt:lpstr>
      <vt:lpstr>1_封面页_图片版 </vt:lpstr>
      <vt:lpstr>2_目录页</vt:lpstr>
      <vt:lpstr>Content</vt:lpstr>
      <vt:lpstr>16_章节页</vt:lpstr>
      <vt:lpstr>1_Office Theme</vt:lpstr>
      <vt:lpstr>4_章节页</vt:lpstr>
      <vt:lpstr>2_封面页_图片版 </vt:lpstr>
      <vt:lpstr>3_封面页_图片版 </vt:lpstr>
      <vt:lpstr>5_章节页</vt:lpstr>
      <vt:lpstr>1_Content</vt:lpstr>
      <vt:lpstr>Custom Design</vt:lpstr>
      <vt:lpstr>目录页</vt:lpstr>
      <vt:lpstr>2_Office Theme</vt:lpstr>
      <vt:lpstr>2_章节页</vt:lpstr>
      <vt:lpstr>Mixed-Language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Mixed-Language Programming</dc:title>
  <dc:subject/>
  <dc:creator/>
  <cp:lastModifiedBy/>
  <cp:revision>1</cp:revision>
  <dcterms:created xsi:type="dcterms:W3CDTF">2024-11-10T12:31:17Z</dcterms:created>
  <dcterms:modified xsi:type="dcterms:W3CDTF">2025-03-12T13:41:20Z</dcterms:modified>
</cp:coreProperties>
</file>